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86" r:id="rId2"/>
    <p:sldId id="272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9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10" r:id="rId25"/>
    <p:sldId id="311" r:id="rId26"/>
    <p:sldId id="312" r:id="rId27"/>
    <p:sldId id="313" r:id="rId28"/>
    <p:sldId id="270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96BC"/>
    <a:srgbClr val="336699"/>
    <a:srgbClr val="5D7AAB"/>
    <a:srgbClr val="97DCFF"/>
    <a:srgbClr val="66CCFF"/>
    <a:srgbClr val="00CC99"/>
    <a:srgbClr val="33CCCC"/>
    <a:srgbClr val="074274"/>
    <a:srgbClr val="0066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74"/>
    <p:restoredTop sz="93852" autoAdjust="0"/>
  </p:normalViewPr>
  <p:slideViewPr>
    <p:cSldViewPr snapToGrid="0" snapToObjects="1">
      <p:cViewPr>
        <p:scale>
          <a:sx n="75" d="100"/>
          <a:sy n="75" d="100"/>
        </p:scale>
        <p:origin x="1584" y="7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34E70-B709-0747-8A5A-1728D51DC9C8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EA8D79-1377-D045-AD96-C263EF9DFB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533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EA8D79-1377-D045-AD96-C263EF9DFB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048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331097-5254-17B2-6905-31E1284668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5DED00A-DACF-8560-F492-F0B6BE87E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2C0181D-53DC-5081-F9AD-60976DEC3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B78705-E509-E08D-6CFF-5C973E6EE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586C05-3496-C892-3EA5-27DFA5450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FDC05F1-725A-4D43-8324-38542656AD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3439118" y="1315813"/>
            <a:ext cx="5313765" cy="526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259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AEBBAB-0CDD-9049-0B7E-1686FE00F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D17EEDD-4CA1-F4BC-4B78-5E3D99E547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EB1124-2948-2B4D-168B-FEA69EC25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63405F-8569-C58F-4599-6A4F785C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64F5A2-04ED-4D8D-1B34-A93374429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88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16B0DC-167D-51A8-7833-6380193A4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2A8C7EC-54B4-05FD-E7CD-6B345D78C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9966CD-C71A-4027-43FE-5F6BFB45D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915D240-7B5C-9CF1-3BAF-BDBBD782D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7DB269F-81EC-82B9-68AD-184468B5A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654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353EEA-05D8-0388-9F8B-51D66823F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D0EDE2-FEC8-489D-308C-CAE6F41952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F079570-63DE-5F09-8BD1-AB0E3F2644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E43A9C-637B-6615-9EEF-D6729EB7E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D8A8F4C-5816-E5BE-B660-A2EAF6108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4964F2-6172-6705-3D11-8EF797620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6079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2C1EF9-B399-F04F-7B4A-097A90119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E93F44B-8DED-D2E2-1307-F3DE409880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E1CDE8E-04E1-F33F-D9E7-A3272C798D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0471E0B-D2DB-8732-F133-AD45AADC45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69220AB-D4D3-1526-3202-E773A6B1CB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ADEBA9-9C04-553B-6BEB-B4E16D879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D610A70-94D5-DF7D-3483-7B0142460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0A0AF54-4703-26BB-EE53-BB00FFE30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700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2C5500-907A-DF9B-422F-ACAFE8731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7DD926D-DFD5-BB90-1E2D-BA7BF76F7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9570D48-DDED-A70D-B882-9C07473A3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12AA9F5-6342-49AA-6C43-C58374759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792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0E859E9-8664-2A40-2665-B3ECCF735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178815F-3561-8789-CCDE-D288CDC6F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72B50F7-5DE2-875B-0F7D-B4B50E805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370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51C1A5-A14B-CEDD-EEC2-45B1DDED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8B40929-8FC3-5329-7B87-7CEE10F62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52BBD84-BACF-10E1-6355-197EB5D022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1D35536-3915-696B-B670-AB5ABB98A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8665C09-9F08-95BE-C16A-DE9CB4578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F16EDDC-6C89-D719-2270-BDBDEC6E4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366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6A81CD-635E-4853-378D-AB236FA07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4301FF1-B032-BDDD-BCAA-D8D9D78A68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EF19E8-FEAD-172A-60B1-7B4FB94BCC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D738F83-7CD9-35C8-3ABB-F82E8434B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B59D58-82DB-D2F6-BCC5-3B4381825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DAA6D9C-D5D1-C108-2387-C71B05088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912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4CB334-2AE1-03A3-2016-7976B7763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CFB2C2D-81D0-8F6D-8618-66650197C3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1E6D09-57D0-816E-D27A-C03508BE9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47EB7C-F96C-662E-9868-5FD6FA49D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02ED44-F936-DADF-E1D1-AEA60E5FA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470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6A687FA-5A98-5521-F718-B7E87647D5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333A1F5-0DA2-FB66-0E91-02D11B96FA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45F277D-E972-0FD6-0F10-CF8EDB211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575523-A2D1-FC96-876B-0F63E8CD7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CF2817-8D81-BB3D-CF6E-FC3E62E3B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682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DC601B-BD50-7B24-0D07-61DD60023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DB99EAB-9DEC-1D62-E079-3AE8A422F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9071A2-084A-FD6B-5B51-934BF0517D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33A89-3D24-A142-8298-54D97004A0FB}" type="datetimeFigureOut">
              <a:rPr lang="ru-RU" smtClean="0"/>
              <a:pPr/>
              <a:t>16.04.2025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61BBE2-2A49-7D5C-00B0-9D5F552A9B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3DD442-7A74-D39A-BE5F-78662AD9DD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0CCF9-68E4-9B45-9C83-0348692FAC2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93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nspd.gov.ru/" TargetMode="External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733A956-DD57-458C-A4D7-930F8AB22DB2}"/>
              </a:ext>
            </a:extLst>
          </p:cNvPr>
          <p:cNvSpPr/>
          <p:nvPr/>
        </p:nvSpPr>
        <p:spPr>
          <a:xfrm>
            <a:off x="13391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4FA0B42-4A8B-EFA8-8647-A2EAB0EC569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-13391" y="296426"/>
            <a:ext cx="12192000" cy="7454348"/>
          </a:xfrm>
          <a:prstGeom prst="rect">
            <a:avLst/>
          </a:prstGeom>
          <a:ln>
            <a:noFill/>
          </a:ln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C115E03-6F62-20DC-5D62-03789C08D0CF}"/>
              </a:ext>
            </a:extLst>
          </p:cNvPr>
          <p:cNvSpPr/>
          <p:nvPr/>
        </p:nvSpPr>
        <p:spPr>
          <a:xfrm>
            <a:off x="2720238" y="1620316"/>
            <a:ext cx="8025791" cy="2067429"/>
          </a:xfrm>
          <a:prstGeom prst="roundRect">
            <a:avLst/>
          </a:prstGeom>
          <a:solidFill>
            <a:srgbClr val="7E96BC"/>
          </a:solidFill>
          <a:ln>
            <a:solidFill>
              <a:srgbClr val="7E96B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547317-A00F-7799-7EC3-00556B723653}"/>
              </a:ext>
            </a:extLst>
          </p:cNvPr>
          <p:cNvSpPr txBox="1"/>
          <p:nvPr/>
        </p:nvSpPr>
        <p:spPr>
          <a:xfrm>
            <a:off x="2488323" y="1844245"/>
            <a:ext cx="853903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00" b="1" kern="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«Портал ФГИС НСПД: </a:t>
            </a:r>
          </a:p>
          <a:p>
            <a:pPr algn="ctr"/>
            <a:r>
              <a:rPr lang="ru-RU" sz="3500" b="1" kern="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Практическое руководство по основным функциям»</a:t>
            </a:r>
            <a:endParaRPr lang="ru-RU" sz="2600" kern="100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94E5AB-8E66-9C1E-FE11-C1055B5BAF3D}"/>
              </a:ext>
            </a:extLst>
          </p:cNvPr>
          <p:cNvSpPr txBox="1"/>
          <p:nvPr/>
        </p:nvSpPr>
        <p:spPr>
          <a:xfrm>
            <a:off x="6999928" y="4207780"/>
            <a:ext cx="3746101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Презентацию подготовил:</a:t>
            </a:r>
          </a:p>
          <a:p>
            <a:pPr algn="just"/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Кре</a:t>
            </a:r>
            <a:r>
              <a:rPr lang="ru-RU" b="1" kern="100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четов Андрей Геннадьевич</a:t>
            </a:r>
            <a:endParaRPr lang="ru-RU" b="1" kern="100" dirty="0">
              <a:solidFill>
                <a:srgbClr val="07427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ru-RU" sz="2500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0C926D-F3E8-A6AE-3095-88B158486698}"/>
              </a:ext>
            </a:extLst>
          </p:cNvPr>
          <p:cNvSpPr txBox="1"/>
          <p:nvPr/>
        </p:nvSpPr>
        <p:spPr>
          <a:xfrm>
            <a:off x="1613734" y="899566"/>
            <a:ext cx="6773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НАЦИОНАЛЬНОЙ ПАЛАТЫ КАДАСТРОВЫХ ИНЖЕНЕРОВ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43D03E36-2E35-5C7B-FF33-97CBF393FB72}"/>
              </a:ext>
            </a:extLst>
          </p:cNvPr>
          <p:cNvSpPr/>
          <p:nvPr/>
        </p:nvSpPr>
        <p:spPr>
          <a:xfrm>
            <a:off x="6973146" y="4101052"/>
            <a:ext cx="3772883" cy="943434"/>
          </a:xfrm>
          <a:prstGeom prst="roundRect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EF9D0A28-C2A8-F08D-002C-83B372164754}"/>
              </a:ext>
            </a:extLst>
          </p:cNvPr>
          <p:cNvSpPr/>
          <p:nvPr/>
        </p:nvSpPr>
        <p:spPr>
          <a:xfrm>
            <a:off x="3051895" y="5556288"/>
            <a:ext cx="7694135" cy="369332"/>
          </a:xfrm>
          <a:prstGeom prst="roundRect">
            <a:avLst/>
          </a:prstGeom>
          <a:noFill/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D30C664F-420E-DA81-97FB-304D37C09BD4}"/>
              </a:ext>
            </a:extLst>
          </p:cNvPr>
          <p:cNvSpPr/>
          <p:nvPr/>
        </p:nvSpPr>
        <p:spPr>
          <a:xfrm>
            <a:off x="432681" y="462992"/>
            <a:ext cx="10313348" cy="1028481"/>
          </a:xfrm>
          <a:prstGeom prst="round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83EC1A22-DB37-484D-530C-3584F99AC924}"/>
              </a:ext>
            </a:extLst>
          </p:cNvPr>
          <p:cNvSpPr/>
          <p:nvPr/>
        </p:nvSpPr>
        <p:spPr>
          <a:xfrm>
            <a:off x="468510" y="461640"/>
            <a:ext cx="1009310" cy="102848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BF733E-2A71-B27D-FAA6-E8F0139E7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450" y="548514"/>
            <a:ext cx="861527" cy="85473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71AD2BA-3BB1-4F63-B74E-33F1FFFFCD39}"/>
              </a:ext>
            </a:extLst>
          </p:cNvPr>
          <p:cNvSpPr txBox="1"/>
          <p:nvPr/>
        </p:nvSpPr>
        <p:spPr>
          <a:xfrm>
            <a:off x="1610812" y="546794"/>
            <a:ext cx="4286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ВЫСШАЯ ЭКСПЕРТНАЯ КОЛЛЕГИЯ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1F7D5703-2AEF-F7B7-2EEE-02CEE4A3BB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681" y="3806052"/>
            <a:ext cx="2192026" cy="26309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D4AB7A7-A375-68C8-A96C-F101D523191A}"/>
              </a:ext>
            </a:extLst>
          </p:cNvPr>
          <p:cNvSpPr txBox="1"/>
          <p:nvPr/>
        </p:nvSpPr>
        <p:spPr>
          <a:xfrm>
            <a:off x="2821628" y="5556288"/>
            <a:ext cx="7924402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Кадастровый инженер, судебный эксперт, член ВЭК</a:t>
            </a:r>
            <a:b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2025 г.</a:t>
            </a:r>
            <a:endParaRPr lang="ru-RU" b="1" kern="100" dirty="0">
              <a:solidFill>
                <a:srgbClr val="07427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ru-RU" sz="2500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11403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2EB86171-E0BB-4C19-92BB-B1D2C5DA56FE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A1AD288B-BB7A-4BE3-8F43-73C94B340090}"/>
              </a:ext>
            </a:extLst>
          </p:cNvPr>
          <p:cNvGrpSpPr/>
          <p:nvPr/>
        </p:nvGrpSpPr>
        <p:grpSpPr>
          <a:xfrm>
            <a:off x="935098" y="147441"/>
            <a:ext cx="11256902" cy="1184466"/>
            <a:chOff x="935098" y="218561"/>
            <a:chExt cx="11256902" cy="1184466"/>
          </a:xfrm>
        </p:grpSpPr>
        <p:grpSp>
          <p:nvGrpSpPr>
            <p:cNvPr id="49" name="Группа 48">
              <a:extLst>
                <a:ext uri="{FF2B5EF4-FFF2-40B4-BE49-F238E27FC236}">
                  <a16:creationId xmlns:a16="http://schemas.microsoft.com/office/drawing/2014/main" id="{7401A512-669D-4545-97D1-9646C8F44E3F}"/>
                </a:ext>
              </a:extLst>
            </p:cNvPr>
            <p:cNvGrpSpPr/>
            <p:nvPr/>
          </p:nvGrpSpPr>
          <p:grpSpPr>
            <a:xfrm>
              <a:off x="935098" y="218561"/>
              <a:ext cx="10720705" cy="1184466"/>
              <a:chOff x="935098" y="218561"/>
              <a:chExt cx="10720705" cy="1184466"/>
            </a:xfrm>
          </p:grpSpPr>
          <p:cxnSp>
            <p:nvCxnSpPr>
              <p:cNvPr id="51" name="Прямая соединительная линия 50">
                <a:extLst>
                  <a:ext uri="{FF2B5EF4-FFF2-40B4-BE49-F238E27FC236}">
                    <a16:creationId xmlns:a16="http://schemas.microsoft.com/office/drawing/2014/main" id="{F9D5FA7D-84A8-401F-B4D4-4205CF5451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5243" y="1403027"/>
                <a:ext cx="10690560" cy="0"/>
              </a:xfrm>
              <a:prstGeom prst="line">
                <a:avLst/>
              </a:prstGeom>
              <a:ln w="57150">
                <a:solidFill>
                  <a:srgbClr val="D11D3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2" name="Группа 51">
                <a:extLst>
                  <a:ext uri="{FF2B5EF4-FFF2-40B4-BE49-F238E27FC236}">
                    <a16:creationId xmlns:a16="http://schemas.microsoft.com/office/drawing/2014/main" id="{994D77A5-871C-4B41-B31E-5F456A66FBEF}"/>
                  </a:ext>
                </a:extLst>
              </p:cNvPr>
              <p:cNvGrpSpPr/>
              <p:nvPr/>
            </p:nvGrpSpPr>
            <p:grpSpPr>
              <a:xfrm>
                <a:off x="935098" y="218561"/>
                <a:ext cx="10690559" cy="1050059"/>
                <a:chOff x="935098" y="218561"/>
                <a:chExt cx="10690559" cy="1050059"/>
              </a:xfrm>
            </p:grpSpPr>
            <p:sp>
              <p:nvSpPr>
                <p:cNvPr id="53" name="Овал 52">
                  <a:extLst>
                    <a:ext uri="{FF2B5EF4-FFF2-40B4-BE49-F238E27FC236}">
                      <a16:creationId xmlns:a16="http://schemas.microsoft.com/office/drawing/2014/main" id="{A815607D-2867-479D-A5B8-3FBD0F18D684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955571" y="248725"/>
                  <a:ext cx="1009310" cy="1008000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>
                    <a:ln>
                      <a:solidFill>
                        <a:schemeClr val="accent5">
                          <a:lumMod val="20000"/>
                          <a:lumOff val="80000"/>
                        </a:schemeClr>
                      </a:solidFill>
                    </a:ln>
                  </a:endParaRPr>
                </a:p>
              </p:txBody>
            </p:sp>
            <p:pic>
              <p:nvPicPr>
                <p:cNvPr id="54" name="Рисунок 53">
                  <a:extLst>
                    <a:ext uri="{FF2B5EF4-FFF2-40B4-BE49-F238E27FC236}">
                      <a16:creationId xmlns:a16="http://schemas.microsoft.com/office/drawing/2014/main" id="{173411AB-2AAF-4E90-962B-2B8DFE6F955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51312" y="337315"/>
                  <a:ext cx="828000" cy="821473"/>
                </a:xfrm>
                <a:prstGeom prst="rect">
                  <a:avLst/>
                </a:prstGeom>
              </p:spPr>
            </p:pic>
            <p:sp>
              <p:nvSpPr>
                <p:cNvPr id="55" name="Прямоугольник: скругленные углы 54">
                  <a:extLst>
                    <a:ext uri="{FF2B5EF4-FFF2-40B4-BE49-F238E27FC236}">
                      <a16:creationId xmlns:a16="http://schemas.microsoft.com/office/drawing/2014/main" id="{E48BFDD7-7277-4F5F-9E73-E9079A7A5843}"/>
                    </a:ext>
                  </a:extLst>
                </p:cNvPr>
                <p:cNvSpPr/>
                <p:nvPr/>
              </p:nvSpPr>
              <p:spPr>
                <a:xfrm>
                  <a:off x="935098" y="218561"/>
                  <a:ext cx="10690559" cy="1050059"/>
                </a:xfrm>
                <a:prstGeom prst="roundRect">
                  <a:avLst/>
                </a:prstGeom>
                <a:noFill/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effectLst>
                  <a:reflection stA="45000" endPos="9000" dist="50800" dir="5400000" sy="-100000" algn="bl" rotWithShape="0"/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018A640E-E9B4-4D33-8ADA-5D9497C168A9}"/>
                </a:ext>
              </a:extLst>
            </p:cNvPr>
            <p:cNvSpPr txBox="1"/>
            <p:nvPr/>
          </p:nvSpPr>
          <p:spPr>
            <a:xfrm>
              <a:off x="2716248" y="507385"/>
              <a:ext cx="94757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Aft>
                  <a:spcPts val="800"/>
                </a:spcAft>
              </a:pPr>
              <a:r>
                <a:rPr lang="ru-RU" sz="2400" b="1" dirty="0">
                  <a:solidFill>
                    <a:srgbClr val="074274"/>
                  </a:solidFill>
                  <a:latin typeface="Arial" panose="020B0604020202020204" pitchFamily="34" charset="0"/>
                  <a:ea typeface="Calibri" panose="020F0502020204030204" pitchFamily="34" charset="0"/>
                </a:rPr>
                <a:t>Основные тезисы о портале ФГИС ЕЦП НСПД</a:t>
              </a:r>
              <a:endParaRPr lang="ru-RU" sz="2400" b="1" kern="100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018A640E-E9B4-4D33-8ADA-5D9497C168A9}"/>
              </a:ext>
            </a:extLst>
          </p:cNvPr>
          <p:cNvSpPr txBox="1"/>
          <p:nvPr/>
        </p:nvSpPr>
        <p:spPr>
          <a:xfrm>
            <a:off x="935097" y="1527200"/>
            <a:ext cx="1069055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Назначение</a:t>
            </a: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: Федеральная государственная информационная система «Единая цифровая платформа «Национальная система пространственных данных» (ФГИС ЕЦП НСПД) предназначена для работы с пространственными данными федеральных и региональных информационных систем.</a:t>
            </a:r>
            <a:b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ru-RU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>
              <a:spcAft>
                <a:spcPts val="800"/>
              </a:spcAft>
            </a:pPr>
            <a:r>
              <a:rPr lang="ru-RU" b="1" u="sng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НСПД обеспечивает</a:t>
            </a: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поиск, создание, хранение, обработку, предоставление пространственных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данных;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информационное взаимодействие, включая обмен сведениями государственных и иных информационных систем;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предоставление государственных и муниципальных услуг, связанных с использованием пространственных данных;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• функционирование электронных сервисов и взаимодействие с Единым порталом госуслуг (ЕПГУ)</a:t>
            </a:r>
            <a:r>
              <a:rPr lang="ru-RU" b="1" kern="100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  <a:endParaRPr lang="ru-RU" b="1" kern="100" dirty="0">
              <a:solidFill>
                <a:srgbClr val="074274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284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085D53-9CF0-9349-7002-E2C1D1F92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A5358409-4403-6F7C-CA44-FF0630D543C1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40544761-2E5A-49E3-6993-A23DE8250DA0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E75FB7DB-4F5F-E74D-0CEB-C4E4564E3A76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DEDD740E-728A-EB88-7C24-60FABD5742C5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5FC23644-692F-1EA4-5C04-07C2492EDA8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2FAF7719-6003-5C04-CAA2-D83E80E725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DF3CD4D2-78CE-0008-00F1-0DE452081F82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782FA23D-B12B-8AB6-B0B6-EC469B44F493}"/>
              </a:ext>
            </a:extLst>
          </p:cNvPr>
          <p:cNvSpPr txBox="1"/>
          <p:nvPr/>
        </p:nvSpPr>
        <p:spPr>
          <a:xfrm>
            <a:off x="935097" y="1527200"/>
            <a:ext cx="10690559" cy="4791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функции Портала </a:t>
            </a:r>
            <a:r>
              <a:rPr lang="ru-RU" sz="18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ФГИС ЕЦП НСПД:</a:t>
            </a: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ru-RU" b="1" u="sng" kern="100" dirty="0">
              <a:solidFill>
                <a:srgbClr val="074274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800"/>
              </a:spcAft>
            </a:pPr>
            <a:r>
              <a:rPr lang="ru-RU" b="1" u="sng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Определение потенциала земель: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Анализ характеристик земельных участков в целях потенциала комплексного развития территории, развития туризма, фермерства;</a:t>
            </a:r>
          </a:p>
          <a:p>
            <a:pPr algn="just">
              <a:spcAft>
                <a:spcPts val="800"/>
              </a:spcAft>
            </a:pPr>
            <a:r>
              <a:rPr lang="ru-RU" b="1" u="sng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Вовлечение новых объектов в оборот: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Подготовка исходных данных для предоставления земельных участков и согласования размещения и строительства объектов;</a:t>
            </a:r>
          </a:p>
          <a:p>
            <a:pPr algn="just">
              <a:spcAft>
                <a:spcPts val="800"/>
              </a:spcAft>
            </a:pPr>
            <a:r>
              <a:rPr lang="ru-RU" b="1" u="sng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 Анализ пространственных данных: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Обработка геопространственной информации и работа с картографическими слоями, обеспечение визуализаци</a:t>
            </a:r>
            <a:r>
              <a:rPr lang="ru-RU" b="1" kern="100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пространственных данных</a:t>
            </a: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algn="just">
              <a:spcAft>
                <a:spcPts val="800"/>
              </a:spcAft>
            </a:pPr>
            <a:r>
              <a:rPr lang="ru-RU" b="1" u="sng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4. Интеграция данных: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Анализ характеристик земельных участков и получение сводной градостроительной информации об объекте из ЕГРН и различных источников федеральных, региональных и отраслевых ГИС, получение сведений о результатах государственной кадастровой оценки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BDFB27-C577-1037-917F-926D3C2C29ED}"/>
              </a:ext>
            </a:extLst>
          </p:cNvPr>
          <p:cNvSpPr txBox="1"/>
          <p:nvPr/>
        </p:nvSpPr>
        <p:spPr>
          <a:xfrm>
            <a:off x="2716248" y="436265"/>
            <a:ext cx="947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тезисы о портале ФГИС ЕЦП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1267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298E21-A68F-F123-0FC4-88BF10D423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D10A4677-C9E1-5D6F-E6CD-73FCE8A51E40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550E1AB5-9965-A764-9684-8AE3BC62E9E5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690CEA3E-1D9C-1D0B-6D29-AE84A4A19C60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0B7FA862-5D23-BCF5-75BB-34DBE4502477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3C114DE5-C4FA-77AB-21EA-B1FFB794F40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67EFE296-6A9C-FC82-D138-C091EF0A65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6D6D9A75-492F-EB74-6358-B0BBAC366C2F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AF05C1DB-750F-E158-BB9A-E14D438B1457}"/>
              </a:ext>
            </a:extLst>
          </p:cNvPr>
          <p:cNvSpPr txBox="1"/>
          <p:nvPr/>
        </p:nvSpPr>
        <p:spPr>
          <a:xfrm>
            <a:off x="935097" y="1527200"/>
            <a:ext cx="10690559" cy="49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Портал системы доступен по адресу: </a:t>
            </a:r>
            <a:r>
              <a:rPr lang="en-US" b="1" u="sng" dirty="0">
                <a:solidFill>
                  <a:srgbClr val="0742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https://nspd.gov.ru/</a:t>
            </a:r>
            <a:endParaRPr lang="ru-RU" b="1" u="sng" dirty="0">
              <a:solidFill>
                <a:srgbClr val="0742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Для доступа к полному функционалу портала </a:t>
            </a: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НСПД требуется авторизация через Единую систему идентификации и аутентификации (ЕСИА), которая связана с порталом Госуслуг.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Это необходимо для:</a:t>
            </a:r>
            <a:endParaRPr lang="ru-RU" b="1" kern="100" dirty="0">
              <a:solidFill>
                <a:srgbClr val="074274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Обеспечения безопасного доступа к данным;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Получения расширенного функционала системы и возможности использования всех сервисов портала;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 Обращения в техническую поддержку через форму обратной связи;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4. Использования персональных настроек (например, добавление объектов в избранное);</a:t>
            </a:r>
          </a:p>
          <a:p>
            <a:pPr algn="just">
              <a:spcAft>
                <a:spcPts val="800"/>
              </a:spcAft>
            </a:pPr>
            <a:r>
              <a:rPr lang="ru-RU" b="1" u="sng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использовании портала НСПД без авторизации через Госуслуги у пользователей будет доступен ограниченный функционал: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Доступ только к слоям публичной кадастровой карты;</a:t>
            </a:r>
          </a:p>
          <a:p>
            <a:pPr algn="just">
              <a:spcAft>
                <a:spcPts val="800"/>
              </a:spcAft>
            </a:pPr>
            <a:r>
              <a:rPr lang="ru-RU" b="1" kern="100" dirty="0">
                <a:solidFill>
                  <a:srgbClr val="07427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Ограниченный доступ к сервисам;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A96683-9276-F10C-D657-22E1ABC9F6EE}"/>
              </a:ext>
            </a:extLst>
          </p:cNvPr>
          <p:cNvSpPr txBox="1"/>
          <p:nvPr/>
        </p:nvSpPr>
        <p:spPr>
          <a:xfrm>
            <a:off x="2716248" y="436265"/>
            <a:ext cx="947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тезисы о портале ФГИС ЕЦП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128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C211B-BF6B-9017-E08A-B2A174E30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A01FE00B-6AF2-6DEF-7160-9354EAD52781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5EAC576E-C5EF-6935-3E55-42921A9DB5E0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8B25B2C0-498E-71B3-F0E1-C9E79177FBEC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A799FDBD-4546-15BD-249E-D4DB01B3534F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923AF892-9078-7CCD-B3EE-CF023F63777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44D0FBDE-C679-F734-C193-CCD4468829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CB8BB3BB-4F11-5118-7ED1-C5B6DBD76B75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DDAB6183-5083-1CFE-8BB0-4F1E0546DE05}"/>
              </a:ext>
            </a:extLst>
          </p:cNvPr>
          <p:cNvSpPr txBox="1"/>
          <p:nvPr/>
        </p:nvSpPr>
        <p:spPr>
          <a:xfrm>
            <a:off x="935097" y="1527200"/>
            <a:ext cx="10690559" cy="4442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«Сервисы» предоставляет следующие сервисы:</a:t>
            </a:r>
          </a:p>
          <a:p>
            <a:pPr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Согласования в стройке			- Комплексное развитие территории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Индивидуальное жилищное строительство	- Градостроительная проработка онлайн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Помощник изыскателя				- Визуализация пространственных данных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Мои объекты недвижимости			- Земля просто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Земля для фермера				- Земля для стройки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Земля для туризма				- Места для малого бизнеса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Языки народов Арктики			- Инструменты ГКО</a:t>
            </a:r>
          </a:p>
          <a:p>
            <a:pPr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Каждый сервис направлен на решение конкретных задач пользователей в сфере работы с земельными участками и объектами недвижимости.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05564F-B8B7-B832-E862-9DA394E39F88}"/>
              </a:ext>
            </a:extLst>
          </p:cNvPr>
          <p:cNvSpPr txBox="1"/>
          <p:nvPr/>
        </p:nvSpPr>
        <p:spPr>
          <a:xfrm>
            <a:off x="2716248" y="436265"/>
            <a:ext cx="947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подсистемы портала ФГИС ЕЦП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450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72C89-8A6C-F7ED-65BC-9C944A006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1AFC9979-5106-6A06-0D4A-45CBB35875DB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73E1B95E-E099-FD6A-6986-75D88D43EBDF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21E4C64C-759E-F6BB-5262-9CFD70BED456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3D826B26-3DFE-D6AB-EB8E-A3B7B0A2D323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16EB1403-B295-B1D6-15EF-C479021461C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5FE48276-C060-BF2A-DEE2-006E1DD8CB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13E90F75-2EB8-2D18-4A03-2EB9BD5129DC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61512607-C9EB-6A78-2EE4-B281D3CC7E83}"/>
              </a:ext>
            </a:extLst>
          </p:cNvPr>
          <p:cNvSpPr txBox="1"/>
          <p:nvPr/>
        </p:nvSpPr>
        <p:spPr>
          <a:xfrm>
            <a:off x="935097" y="1527200"/>
            <a:ext cx="1069055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 представляет собой комплексную геоинформационную систему со следующими основными компонентами: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1. Публичная кадастровая карта:</a:t>
            </a:r>
          </a:p>
          <a:p>
            <a:pPr marL="285750" indent="-285750" algn="just">
              <a:spcAft>
                <a:spcPts val="800"/>
              </a:spcAft>
              <a:buFontTx/>
              <a:buChar char="-"/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Поиск и отображение объектов по сведениям ЕГРН;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2. Карта НСПД с расширенным функционалом :</a:t>
            </a:r>
          </a:p>
          <a:p>
            <a:pPr marL="285750" indent="-285750" algn="just">
              <a:spcAft>
                <a:spcPts val="800"/>
              </a:spcAft>
              <a:buFontTx/>
              <a:buChar char="-"/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Поиск и отображение объектов по сведениям ЕГРН; региональные ГИС; отраслевые ГИС;</a:t>
            </a:r>
          </a:p>
          <a:p>
            <a:pPr algn="just"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"Карты" обеспечивает как базовый функционал для просмотра информации, так и расширенные возможности для профессионального использования, включая работу с пространственными данными и подготовку документации.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5BF08BB-0BB8-ACDC-6FFE-E29F570BC7FD}"/>
              </a:ext>
            </a:extLst>
          </p:cNvPr>
          <p:cNvSpPr txBox="1"/>
          <p:nvPr/>
        </p:nvSpPr>
        <p:spPr>
          <a:xfrm>
            <a:off x="2716248" y="436265"/>
            <a:ext cx="947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подсистемы портала ФГИС ЕЦП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166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BA8024-18E6-4E07-7745-19BC482C8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40050785-C180-EE6C-630D-A94D949EA15E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72BB531B-1384-A4B2-34EE-4BF0E0BB0D3C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AE72FC9F-BDDC-5C7F-439D-9BDD8029A4BE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A7004020-7BA6-6F29-EB36-BC7BD1EE1AC5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E1C30622-D940-2B9D-3878-94F60CDD898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42D50634-2B10-EA57-FCCE-5FB71A9E59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AAF064C9-C7E8-9E6A-5EA9-50032C8FAAF0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5A55F1FC-A48C-A716-CEA1-725F8C41001C}"/>
              </a:ext>
            </a:extLst>
          </p:cNvPr>
          <p:cNvSpPr txBox="1"/>
          <p:nvPr/>
        </p:nvSpPr>
        <p:spPr>
          <a:xfrm>
            <a:off x="935097" y="1527200"/>
            <a:ext cx="1069055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"Фонд данных государственной кадастровой оценки" портала НСПД предназначен для работы с информацией о кадастровой стоимости (КС) объектов недвижимости. Основные функции раздела: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1. Поиск информации: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Поиск по кадастровому номеру и просмотр истории изменения КС по годам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2. Работа с документами: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Возможность скачать документы, устанавливающие КС, доступ к информации о судебных решениях по КС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3. Аналитические функции: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Просмотр динамики изменения стоимости, получение полной истории оценок, анализ правовых оснований для установленных значений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4. Практическое применение: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Проверка актуальности КС, контроль законности установленных значений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Это позволяет пользователям получать исчерпывающую и достоверную информацию о недвижимости и ее кадастровой стоимости в режиме реального времени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D408E8-FC06-BCF9-86C1-16511EF91848}"/>
              </a:ext>
            </a:extLst>
          </p:cNvPr>
          <p:cNvSpPr txBox="1"/>
          <p:nvPr/>
        </p:nvSpPr>
        <p:spPr>
          <a:xfrm>
            <a:off x="2716248" y="436265"/>
            <a:ext cx="947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подсистемы портала ФГИС ЕЦП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378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451B8A-6169-9279-4BD2-CDECF1028F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6CEE414B-1034-8EBF-3DB0-D6A7125D94A4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3D03FA7C-7978-DEB3-3288-D06C5FB30F52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B8E8924D-903D-8A2C-EB66-08574A1735D4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5F706641-1A3E-CB9C-A492-BB6F4B438AD6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EEF09964-8A38-19C5-84FA-A3F91EF0DE1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E9ECE0F8-33D2-4BBC-1085-8E4EC67074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870C4A6F-BDA3-B607-D0EB-20E4CFD36214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A623951A-4CF5-F62C-5345-401A4C637586}"/>
              </a:ext>
            </a:extLst>
          </p:cNvPr>
          <p:cNvSpPr txBox="1"/>
          <p:nvPr/>
        </p:nvSpPr>
        <p:spPr>
          <a:xfrm>
            <a:off x="935097" y="1527200"/>
            <a:ext cx="10690559" cy="49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“Профиль пользователя” на портале НСПД предназначен для персонализированной работы с системой. Основные функции: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1. Персональные настройки: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Выбор предпочтительных параметров уведомлений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История и архив уведомлений</a:t>
            </a: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2. Обращения в поддержку: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Регистрация запроса и отслеживание статуса обращения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Получение уведомления о решении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3. Выгрузки: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История выгрузок с сервисов портала НСПД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4. Декларации, замечания, заявления и обращения по вопросам КС ОН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Это важный инструмент для повышения эффективности работы с порталом, особенно для профессиональных пользователей, регулярно работающих с большим объемом данных и множеством объектов недвижимости.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7B4C20-099E-BE93-0AF6-C2027F8D15B2}"/>
              </a:ext>
            </a:extLst>
          </p:cNvPr>
          <p:cNvSpPr txBox="1"/>
          <p:nvPr/>
        </p:nvSpPr>
        <p:spPr>
          <a:xfrm>
            <a:off x="2716248" y="436265"/>
            <a:ext cx="9475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подсистемы портала ФГИС ЕЦП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0189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80552-48D3-60DD-3AA8-32FAF2F43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20F364C5-FFC1-575F-3941-198525B027F6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81B91F76-5C48-E716-DF65-8B3A1650B853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9164DFBF-51BB-D30C-7A6E-68DA6D2DFBE0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DFE157EC-3EA6-833F-DDD5-5163C66EFB20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73E51D2F-AF68-053F-C6D3-07A0C4016C6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350CD7FB-6997-9ACF-69D4-429F950474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A9FC23FC-82EA-E680-1AE8-339F32CE124C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FDF131ED-244F-0200-74DB-A2466070AC39}"/>
              </a:ext>
            </a:extLst>
          </p:cNvPr>
          <p:cNvSpPr txBox="1"/>
          <p:nvPr/>
        </p:nvSpPr>
        <p:spPr>
          <a:xfrm>
            <a:off x="4045719" y="436265"/>
            <a:ext cx="6337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E3911B-0AD9-B8A5-7577-6C21F6DEC084}"/>
              </a:ext>
            </a:extLst>
          </p:cNvPr>
          <p:cNvSpPr txBox="1"/>
          <p:nvPr/>
        </p:nvSpPr>
        <p:spPr>
          <a:xfrm>
            <a:off x="935097" y="1527200"/>
            <a:ext cx="10690559" cy="5242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 представляет собой комплексную геоинформационную систему со следующими основными компонентами: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1. Публичная кадастровая карта и карта НСПД с расширенным функционалом:</a:t>
            </a:r>
          </a:p>
          <a:p>
            <a:pPr marL="285750" indent="-285750" algn="just">
              <a:spcAft>
                <a:spcPts val="800"/>
              </a:spcAft>
              <a:buFontTx/>
              <a:buChar char="-"/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Поиск и отображение объектов из ФГИС ЕГРН, а также слоёв иных ФГИС с возможностью настройки отображения;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2. Информационная панель (слева):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Панель с детальной информацией об объектах: карточки объектов с возможностью перехода к сервисам, список ОКС на участке, информация о ЧЗУ, данные о помещениях в ОКС </a:t>
            </a:r>
            <a:r>
              <a:rPr lang="ru-RU" b="1" dirty="0" err="1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итд</a:t>
            </a: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;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3. Инструменты карты (справа):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Выбор картоосновы; Инструменты измерения; Выбор объектов контуром; Поделиться текущим состоянием карты; Печать фрагмента карты; Моё местоположение; Обзорная мини-карта; Поиск места по координатам;</a:t>
            </a:r>
          </a:p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"Карты" обеспечивает как базовый функционал для просмотра информации, так и расширенные возможности для профессионального использования, включая работу с пространственными данными и подготовку документации.</a:t>
            </a:r>
          </a:p>
        </p:txBody>
      </p:sp>
    </p:spTree>
    <p:extLst>
      <p:ext uri="{BB962C8B-B14F-4D97-AF65-F5344CB8AC3E}">
        <p14:creationId xmlns:p14="http://schemas.microsoft.com/office/powerpoint/2010/main" val="830360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F84236-C003-C016-99F7-93A9265507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2707A937-4111-1838-4929-FD81A83BDC03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B383FEA0-E2FD-D392-CAD0-C37449EDBBFF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78C83F22-480D-4D20-F8FA-5FB78296FC0E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B6BD3C00-CA33-C39A-34CE-AD02BDEE6363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45171743-CDAA-D00F-0332-E8A1DC9C315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A9201BA6-0264-3EA1-65C8-129C04FC61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A29268A4-2883-FA24-A1D7-D41088320D97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B5E5B41F-CA49-6FD8-E5A9-E13BDEC70AA3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информационной панели 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54ECE9-EA06-B701-61E2-B42D500F4427}"/>
              </a:ext>
            </a:extLst>
          </p:cNvPr>
          <p:cNvSpPr txBox="1"/>
          <p:nvPr/>
        </p:nvSpPr>
        <p:spPr>
          <a:xfrm>
            <a:off x="935098" y="1527200"/>
            <a:ext cx="3303528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Базовые функции работы со слоями</a:t>
            </a:r>
            <a:r>
              <a:rPr lang="en-US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на примере набора слоёв ПКК):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•Включение/выключение отдельных слоев ЕГРН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•Настройка прозрачности каждого слоя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•Управление отображением подписей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•Древовидный список для удобного выбора слоев</a:t>
            </a:r>
          </a:p>
          <a:p>
            <a:pPr algn="just"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•Возможность комбинирования различных слоев</a:t>
            </a:r>
          </a:p>
          <a:p>
            <a:pPr algn="just"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1B76E5E-5C35-E38F-3972-6FC34F85F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8626" y="1657205"/>
            <a:ext cx="7718366" cy="4470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3019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FE0F79-21A4-89B0-EA10-7C02B457F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BF10CFB1-94E3-F87B-A579-9E9EFBA65884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4A970824-8ADE-992D-2DDF-EEEC151CADB1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3F4AE731-C8C8-F85B-A4B0-6B01A0AB9F74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DD75A3AC-228D-E246-B4FE-C24B2EC31475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EEB868C0-DF4B-3C51-F5E4-5A3F83C4198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D2F46188-EEEB-F49E-AECD-F34660BF3B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AAE8F1CA-524E-84C6-11FF-84AF36623D69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4E7F61A-227C-1875-B16D-09F21AA737BC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информационной панели 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C21D16-7668-6C00-21C4-7ECB4806D2E4}"/>
              </a:ext>
            </a:extLst>
          </p:cNvPr>
          <p:cNvSpPr txBox="1"/>
          <p:nvPr/>
        </p:nvSpPr>
        <p:spPr>
          <a:xfrm>
            <a:off x="935098" y="1527200"/>
            <a:ext cx="3193557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Работа с объектами на карте: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Карточка объекта: отображение характеристик и параметров объекта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Сервисы: получение официальных документов и выписок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Объекты: Список объектов в/в пределах границ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Избранное: сохранение важных объектов для быстрого доступа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Данные о ЧЗУ, частях ОКС, ЕЗП, ВРИ</a:t>
            </a:r>
          </a:p>
          <a:p>
            <a:pPr algn="just"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A59BB7A-5C1C-9288-4884-2790415D68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6" y="1657205"/>
            <a:ext cx="7817268" cy="4528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7024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3D7DE-A254-12EF-7BBA-D9955F1B6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19920BE4-6005-4C32-7A52-4F36752B1B6A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956FE609-C45D-E264-EA66-60B9F0C7296E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F5700812-5C68-A79E-C22C-323AC39B4CD3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D64F2370-01D2-8942-456D-63F41BE13444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2228FEF3-0E42-EE4D-07CD-2AD378B51D9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9A426241-32F1-065D-80C5-6BDDB08F05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7A8B6C20-5FE4-0642-CB15-B42F84C92F7D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BCCFD73-FEF8-A011-566E-C7113CE58B74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информационной панели 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20C8D2-8DDC-5B06-107D-E46D308F16F0}"/>
              </a:ext>
            </a:extLst>
          </p:cNvPr>
          <p:cNvSpPr txBox="1"/>
          <p:nvPr/>
        </p:nvSpPr>
        <p:spPr>
          <a:xfrm>
            <a:off x="935098" y="1527200"/>
            <a:ext cx="3193557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Расширенная настройка поиска позволяет осуществить 2 вида поиска по карте: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Поиск по параметрам: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 - Вид объекта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 - Объекты недвижимости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 - Кадастровое деление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 - Административно-территориальное деление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 - Зоны и территории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 - Территориальные зоны</a:t>
            </a:r>
          </a:p>
          <a:p>
            <a:pPr>
              <a:spcAft>
                <a:spcPts val="800"/>
              </a:spcAft>
            </a:pPr>
            <a:endParaRPr lang="ru-RU" sz="1700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Поиск по выделенным слоям карты</a:t>
            </a: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D8800A-CCFB-000B-65A4-682C4A123B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5" y="1657205"/>
            <a:ext cx="7827030" cy="45338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09957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071815-95B8-9B09-70DD-CE1E5F935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B2DE5A2F-C1D4-0022-3A71-F0119315882F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297F9EE6-8584-5CB0-683D-231D47BAEF41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CC9B11DE-2E23-0021-E8C0-E8CC6663CC80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54FAF00F-4739-EB26-8CE9-E74A2DB013FD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1620E460-4B1D-821A-E128-C08D755FA5C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7C970A15-5804-F2B4-1510-513DC7A0BB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3C640ECE-4721-7768-24C8-FB9D4FFE73E3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FD1B7BD-A3DD-5DD0-01FB-1F361D8FD1F2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информационной панели 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9CE01A-C574-AADD-031F-6C6E709C6553}"/>
              </a:ext>
            </a:extLst>
          </p:cNvPr>
          <p:cNvSpPr txBox="1"/>
          <p:nvPr/>
        </p:nvSpPr>
        <p:spPr>
          <a:xfrm>
            <a:off x="935098" y="1527200"/>
            <a:ext cx="3193557" cy="3226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Легенда на карте НСПД содержит:</a:t>
            </a:r>
          </a:p>
          <a:p>
            <a:pPr>
              <a:spcAft>
                <a:spcPts val="800"/>
              </a:spcAft>
            </a:pPr>
            <a:endParaRPr lang="ru-RU" sz="1700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отображение вида земельных участков по категории земель;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отображение вида земельных участков по активным слоям карты;</a:t>
            </a:r>
          </a:p>
          <a:p>
            <a:pPr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BBE37C4-8360-720D-C108-32705EC508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4331" y="1657204"/>
            <a:ext cx="7913923" cy="4584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1720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6E196E-F818-8322-D835-9A2AAE1EC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B541460C-CCA1-45FA-6CB1-7DCD059941A6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524E8ECA-B865-3232-F2AD-94E362F8D301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2DC3A09B-E911-F324-B45C-A0B0ADC33312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DC9C50AB-7A63-6BD5-F45A-21A9CA1F8525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A4C0F01B-1708-6C4A-9DEE-C824F93A890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69A9BBA9-DC0C-D89A-C578-C249ECECFA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73799BFF-AC5A-42E3-15DE-96E3696A61ED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98943C0-1742-2C6F-BFC2-DDDE4975A52F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информационной панели 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F34E8B-F814-EBF5-DF2F-4A19E90B5AE6}"/>
              </a:ext>
            </a:extLst>
          </p:cNvPr>
          <p:cNvSpPr txBox="1"/>
          <p:nvPr/>
        </p:nvSpPr>
        <p:spPr>
          <a:xfrm>
            <a:off x="935098" y="1527200"/>
            <a:ext cx="3193557" cy="3836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Тематический набор слоёв по умолчанию на карте НСПД содержит расширенную информацию:</a:t>
            </a:r>
          </a:p>
          <a:p>
            <a:pPr>
              <a:spcAft>
                <a:spcPts val="800"/>
              </a:spcAft>
            </a:pPr>
            <a:endParaRPr lang="ru-RU" sz="1700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слои ФГИС ЕГРН;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слои ГИС ведомств и министерств;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слои региональных ГИС;</a:t>
            </a:r>
          </a:p>
          <a:p>
            <a:pPr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9F4092-EA8E-CED6-C068-B8FE2E1B3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6375" y="1657205"/>
            <a:ext cx="7913923" cy="4584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72093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16210A-7E2C-D112-42F3-03815A4FF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30B228D3-6C9C-8BDE-C687-DB27517096C9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95411D37-5BB2-D1A7-F6BE-99C91E0BED29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1546B527-31CA-A9BC-2795-6BCDB9FB23DC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00F87CF7-9EF9-62CD-FA43-CC227E7DFD87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4668BDFE-344A-266B-BF58-9A8B5F26D87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C82CF63F-77B3-D9E8-C8FB-06AB92B15E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19E0EE43-4528-DD93-199D-048E0B9C1300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B6A6567-C738-8AC2-29D0-D9DEE875C9BD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информационной панели 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9C8B53-CF77-7E4B-46C0-D5463E7D60FC}"/>
              </a:ext>
            </a:extLst>
          </p:cNvPr>
          <p:cNvSpPr txBox="1"/>
          <p:nvPr/>
        </p:nvSpPr>
        <p:spPr>
          <a:xfrm>
            <a:off x="935098" y="1527200"/>
            <a:ext cx="3120607" cy="495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Набор слоёв «Пользовательские слои» на карте НСПД позволяет: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</a:t>
            </a: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создавать полигональные, линейные и точечные слои;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</a:t>
            </a: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загружать собственные данные в форматах </a:t>
            </a:r>
            <a:r>
              <a:rPr lang="ru-RU" sz="1700" b="1" u="sng" dirty="0" err="1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GeoJSON</a:t>
            </a: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ru-RU" sz="1700" b="1" u="sng" dirty="0" err="1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Shapefile</a:t>
            </a: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, CSV, WKT, GML;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</a:t>
            </a: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рисовать произвольные и прямоугольные полигоны;</a:t>
            </a:r>
          </a:p>
          <a:p>
            <a:pPr>
              <a:spcAft>
                <a:spcPts val="800"/>
              </a:spcAft>
            </a:pPr>
            <a:r>
              <a:rPr lang="ru-RU" sz="17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</a:t>
            </a: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добавлять контуры по координатам, длине и ширине, румбам и длинам линий;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7BF2DE4-3AB5-811D-8C2E-A12EB4BD5D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5705" y="1657205"/>
            <a:ext cx="7915379" cy="45850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239612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A4622-CF69-AFC4-6A23-F4BAE446E0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6F9509BB-B9DD-D3DC-79CA-9DF2E58BC108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6EEAF172-086A-4312-C4FE-83A75454660A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9C54BFFB-8D38-6896-A926-BE9912C7A733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46376076-9DF2-AC3A-F94E-388C743A62AF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F4A6894D-7239-5F49-6861-F5A622C955B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6F2E1F61-9892-96A3-BE49-3CE79104C3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0D2086E0-9CBB-5829-FA02-C0A3CA391408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55EFFD1-CA94-2EFD-0301-CA7F5E408926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инструментов карты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2F47DD-FA77-7959-1F51-2C032E632A86}"/>
              </a:ext>
            </a:extLst>
          </p:cNvPr>
          <p:cNvSpPr txBox="1"/>
          <p:nvPr/>
        </p:nvSpPr>
        <p:spPr>
          <a:xfrm>
            <a:off x="935098" y="1527200"/>
            <a:ext cx="3193557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7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Выбор картоосновы:</a:t>
            </a:r>
          </a:p>
          <a:p>
            <a:pPr>
              <a:spcAft>
                <a:spcPts val="800"/>
              </a:spcAft>
            </a:pPr>
            <a:endParaRPr lang="ru-RU" sz="1700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ЦОС</a:t>
            </a:r>
            <a:b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Единая электронная картографическая основа (ЕЭКО)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Ортофотопланы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ЕЭКО (ортофото)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ДЗЗ (Дистанционное зондирование Земли)</a:t>
            </a:r>
          </a:p>
          <a:p>
            <a:pPr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15DA26-5F92-C2D2-629F-24926BA29C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5" y="1527200"/>
            <a:ext cx="7848710" cy="45464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46515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BE3356-A23A-088E-2B8F-AB02837A4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2B1E89C1-7BEA-9152-B1F2-FE39282D8744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F26A7E2D-3A5D-DA6F-8E45-3215944BD7A3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3C2CD60F-7F64-B5A9-D9A1-4516849E7E9F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44E443C0-19C5-5225-5A39-606CA6170586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31360F78-21F3-68F4-2545-7AA233F6FC1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1ADCA895-B853-0764-B5C1-B34ADC1C8E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EE1F5384-0FA9-80C6-6DC5-5FF2AF958077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043EFCF-CDAE-3E76-1592-BBAF0A057B27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инструментов карты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22017D-5E08-BE76-62D7-27A12765D6F6}"/>
              </a:ext>
            </a:extLst>
          </p:cNvPr>
          <p:cNvSpPr txBox="1"/>
          <p:nvPr/>
        </p:nvSpPr>
        <p:spPr>
          <a:xfrm>
            <a:off x="935098" y="1527200"/>
            <a:ext cx="3193557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Инструменты измерения на карте НСПД:</a:t>
            </a:r>
          </a:p>
          <a:p>
            <a:pPr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</a:t>
            </a: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Прокол (координаты точки)</a:t>
            </a:r>
          </a:p>
          <a:p>
            <a:pPr>
              <a:spcAft>
                <a:spcPts val="800"/>
              </a:spcAft>
            </a:pPr>
            <a: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Измерение линией</a:t>
            </a:r>
            <a:endParaRPr lang="ru-RU" sz="1800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Измерение полигоном</a:t>
            </a: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Измерение кругом</a:t>
            </a: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892FFAA-FCED-E64C-6004-1A7003DEB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4" y="1657205"/>
            <a:ext cx="7834047" cy="4537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85043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224DF-C139-BC10-20DC-515864C92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07A21F6C-746B-9E15-A794-170DD0EE21CB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0947F63F-CC7F-0D10-FC5F-B0A32DC2424E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D0232F09-F0FC-5972-28A9-31A0A56840F5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EAA8618A-AC87-B843-3DC4-96D607F049A9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DEBE4CDE-C190-76A1-746D-110C973D492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42D8AD04-16B3-1FE6-D505-2424670A9A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2B8FC728-7488-D362-2A87-75D8605E80E6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0DF6B37-E6F9-5028-0014-98B91D818441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инструментов карты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97098A-8A70-8014-8A9D-0B1C22614A7C}"/>
              </a:ext>
            </a:extLst>
          </p:cNvPr>
          <p:cNvSpPr txBox="1"/>
          <p:nvPr/>
        </p:nvSpPr>
        <p:spPr>
          <a:xfrm>
            <a:off x="935098" y="1527200"/>
            <a:ext cx="3193557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8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Выбор объектов осуществляется путём создания круговой зоны или полигона на карте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</a:t>
            </a:r>
            <a: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Автоматическое определение всех объектов из активных слоев, попадающих в заданную зону, с отображением их кадастровых номеров и характеристик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</a:t>
            </a:r>
            <a: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Экспорт данных в виде ZIP-архива со списком выявленных кадастровых номеров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построение буфера</a:t>
            </a: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26E1AF9-085F-0665-26B6-43EC70448D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5031" y="1657204"/>
            <a:ext cx="7928400" cy="4592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34989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FA766-EF28-BA46-439D-42CC3B487E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CACAACD8-44D3-1682-F7C2-40E4DBE7FC7C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CFE443A1-0960-D7CF-F1DD-406C04C59660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0F3E0776-EF29-5217-72AC-D0CAFD5FD51B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C0D777FA-7C44-DF93-15E9-8A92D350446A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11F3F7D3-634B-862B-9987-5920E88C665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73461D7A-774B-1155-9F3A-3A5D6DF854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68565F29-D01D-9970-4492-C81D75ADFA3E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3313A17-013B-13B5-E332-3CED05DF1533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инструментов карты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6D49D4-EE13-8DAF-90E5-8E23055AC5DB}"/>
              </a:ext>
            </a:extLst>
          </p:cNvPr>
          <p:cNvSpPr txBox="1"/>
          <p:nvPr/>
        </p:nvSpPr>
        <p:spPr>
          <a:xfrm>
            <a:off x="935098" y="1527200"/>
            <a:ext cx="3193557" cy="4103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8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Инструмент «Поделиться текущим состоянием карты» НСПД:</a:t>
            </a:r>
          </a:p>
          <a:p>
            <a:pPr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Создание ссылки на текущее положение карты с установленными настройками и добавленной меткой на объекте</a:t>
            </a:r>
            <a:endParaRPr lang="ru-RU" sz="1800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endParaRPr lang="ru-RU" sz="1800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b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88AEDC-507F-7B8C-E0C7-9202AD5E0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5" y="1657205"/>
            <a:ext cx="7841508" cy="4542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24240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F1455E-3823-09F2-9E4E-84B0BFC21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B627A3C2-CF1F-950B-50EE-AB0F59E16B44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79537B22-4C55-0A8A-0391-08B969376635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881E3B46-2ABF-E865-98B9-47FE1022E978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76F9CECC-0A22-4B71-A41E-04349F9DD095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B74E158B-2340-40D9-C736-17CFF63459D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B4D86156-511A-EC6D-C5CF-A01420BEEB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B27F03C8-FCC3-53DE-951D-F7D3AF15EC8B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E58480C-6F11-0C7C-AA48-44E931CDAADE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инструментов карты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7AB415-5789-3D0C-6F23-78CE177B8D26}"/>
              </a:ext>
            </a:extLst>
          </p:cNvPr>
          <p:cNvSpPr txBox="1"/>
          <p:nvPr/>
        </p:nvSpPr>
        <p:spPr>
          <a:xfrm>
            <a:off x="935098" y="1527200"/>
            <a:ext cx="3193557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8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Инструмент «Печать фрагмента карты» в НСПД :</a:t>
            </a:r>
          </a:p>
          <a:p>
            <a:pPr>
              <a:spcAft>
                <a:spcPts val="800"/>
              </a:spcAft>
            </a:pP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Формирование видимой части карты с настроенными слоями, масштабом, форматом листа и ориентацией, легендой, заголовком</a:t>
            </a:r>
            <a:endParaRPr lang="ru-RU" sz="1800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b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42F1CFF-0DD7-803F-FF6E-FC68670CDE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5" y="1606703"/>
            <a:ext cx="7812830" cy="4525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21937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4168E4-9242-0987-BD66-DB5E427726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C51AF0F9-B978-0B18-7942-F611B9DBF724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34C69179-3D96-7B0F-FB6A-5493664A2E88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FE6C1544-EE55-B867-2CD5-30C2F0D12992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31BD11D0-7B0F-315D-D849-8DEE57815772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FC0AA290-C862-E8C1-6497-5C7E11FB483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73354420-4CB6-F5B1-122D-8AA2CF3E39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42ADA2B0-5686-3839-55A7-D458742F0725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E9454AFF-77A7-BD31-CF8D-3D1F48F511A5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инструментов карты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591B56-71ED-D7ED-F456-CA220EFA3F1B}"/>
              </a:ext>
            </a:extLst>
          </p:cNvPr>
          <p:cNvSpPr txBox="1"/>
          <p:nvPr/>
        </p:nvSpPr>
        <p:spPr>
          <a:xfrm>
            <a:off x="935098" y="1527200"/>
            <a:ext cx="3193557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8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Инструмент «Моё местоположение»:</a:t>
            </a:r>
          </a:p>
          <a:p>
            <a:pPr>
              <a:spcAft>
                <a:spcPts val="800"/>
              </a:spcAft>
            </a:pPr>
            <a:endParaRPr lang="ru-RU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Поиск местоположения пользователя сервиса на карте НСПД</a:t>
            </a:r>
            <a:endParaRPr lang="ru-RU" sz="1800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b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ru-RU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F2847B8-4898-C766-1924-10E48BAD1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5" y="1599867"/>
            <a:ext cx="7827636" cy="4534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99166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BD497F-A648-6C42-6717-E4B752048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06C3E74E-A221-9186-6512-F0FBA601B8DB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14E9AF2D-6570-EA21-BAF8-7217E1869AA4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870CC87A-A450-9B89-13E5-F4C32F78C88B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28C3F255-D12B-1DC5-90C4-3324B0B02175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A6523C73-7D32-D6B5-2D6E-8C2729D10D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4937E817-DB4F-4994-144A-AFCA478BEC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E4C5F917-9829-27AF-51F9-ED70595F2339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F94AA221-81AC-5D5E-443D-555E7273343A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инструментов карты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976E3D-8291-97F7-4439-F3470090502D}"/>
              </a:ext>
            </a:extLst>
          </p:cNvPr>
          <p:cNvSpPr txBox="1"/>
          <p:nvPr/>
        </p:nvSpPr>
        <p:spPr>
          <a:xfrm>
            <a:off x="935098" y="1527200"/>
            <a:ext cx="3193557" cy="38266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8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Инструмент «Обзорная мини-карта»:</a:t>
            </a:r>
          </a:p>
          <a:p>
            <a:pPr>
              <a:spcAft>
                <a:spcPts val="800"/>
              </a:spcAft>
            </a:pPr>
            <a:endParaRPr lang="ru-RU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предназначен для быстрого перемещения по основной карте;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Отображение уменьшенной копии основной карты;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Визуализация текущего положения на основной карте;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C9043B6-C3F4-1608-3136-9F698E7E21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5" y="1657205"/>
            <a:ext cx="7788181" cy="4511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529699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13A24-E28C-88FF-7D56-BAFA306243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4597BBE3-72D9-EE20-91F2-A58A5D6FD8B0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18158346-26D0-B867-4D21-6319CC5517CA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9B5277BF-34A7-6F7C-4E2D-5F49553EF75D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4695E534-5488-3DBD-65C2-7448147F0CDF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E82BB522-8AAC-E857-00EB-871CC5512B9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617791AC-CEAB-0C94-FE2E-D7F83FE9D7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39315C6A-B575-7B6A-8184-C7696EFC2A83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58FC07D-A311-2C44-4F01-4FAF52E9A050}"/>
              </a:ext>
            </a:extLst>
          </p:cNvPr>
          <p:cNvSpPr txBox="1"/>
          <p:nvPr/>
        </p:nvSpPr>
        <p:spPr>
          <a:xfrm>
            <a:off x="2617613" y="203026"/>
            <a:ext cx="7919219" cy="933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Функционал инструментов карты</a:t>
            </a:r>
          </a:p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“Карты”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494418-80C0-E835-ECA3-71A913632D24}"/>
              </a:ext>
            </a:extLst>
          </p:cNvPr>
          <p:cNvSpPr txBox="1"/>
          <p:nvPr/>
        </p:nvSpPr>
        <p:spPr>
          <a:xfrm>
            <a:off x="935098" y="1527200"/>
            <a:ext cx="3193557" cy="4483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8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Инструмент «Поиск места по координатам» на карте НСПД:</a:t>
            </a:r>
          </a:p>
          <a:p>
            <a:pPr>
              <a:spcAft>
                <a:spcPts val="800"/>
              </a:spcAft>
            </a:pPr>
            <a:endParaRPr lang="ru-RU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Широта  указывается первой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Долгота указывается второй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Используется точка как разделитель целой и дробной части</a:t>
            </a:r>
          </a:p>
          <a:p>
            <a:pPr>
              <a:spcAft>
                <a:spcPts val="800"/>
              </a:spcAft>
            </a:pPr>
            <a: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Система координат WGS-84 (EPSG: 4326)</a:t>
            </a:r>
            <a:br>
              <a:rPr lang="ru-RU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ru-RU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D00987-3DDC-BDAD-E58D-4A2F21667C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5" y="1657205"/>
            <a:ext cx="7798051" cy="45170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243512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F79B9-8344-F70F-32D0-C1BA63B6F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D3EC8CAA-04EC-601D-2B9A-A87D4FBCB396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CC538D78-D2A1-EE9F-A496-D5BABFBEC48F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DDA6E477-365C-88CC-2286-5FE13960F940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2D1EF3F8-190E-502B-E765-4DAA1282C83F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26810339-265C-3D24-55E7-95D9E8EB1F0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D92E73C3-3945-4F92-C5E5-D6E16AA1F3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56C3A0D9-CC00-F038-D7AE-213D5B7470DD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F73F26F-5C23-C542-BDFF-5B78189111C7}"/>
              </a:ext>
            </a:extLst>
          </p:cNvPr>
          <p:cNvSpPr txBox="1"/>
          <p:nvPr/>
        </p:nvSpPr>
        <p:spPr>
          <a:xfrm>
            <a:off x="2617613" y="433858"/>
            <a:ext cx="7919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«Сервисы»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387793-F8C9-36B9-E582-DDAF774AD5DF}"/>
              </a:ext>
            </a:extLst>
          </p:cNvPr>
          <p:cNvSpPr txBox="1"/>
          <p:nvPr/>
        </p:nvSpPr>
        <p:spPr>
          <a:xfrm>
            <a:off x="935098" y="1527200"/>
            <a:ext cx="3193557" cy="4965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6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характеристики сервиса «Градпроработка онлайн»:</a:t>
            </a:r>
          </a:p>
          <a:p>
            <a:pPr>
              <a:spcAft>
                <a:spcPts val="800"/>
              </a:spcAft>
            </a:pP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Комплексный анализ территории включает данные об административно-территориальном делении, пересечениях с другими ЗУ, территориальных зонах и </a:t>
            </a:r>
            <a:r>
              <a:rPr lang="ru-RU" sz="1600" b="1" dirty="0" err="1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ЗОУИТах</a:t>
            </a: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, охранных зонах </a:t>
            </a:r>
            <a:r>
              <a:rPr lang="ru-RU" sz="1600" b="1" dirty="0" err="1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итд</a:t>
            </a: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800"/>
              </a:spcAft>
            </a:pP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Справку можно сохранить в виде постоянно действующей ссылки на веб-страницу или в формате </a:t>
            </a:r>
            <a:r>
              <a:rPr lang="en-US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PDF</a:t>
            </a:r>
            <a:endParaRPr lang="ru-RU" sz="1600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endParaRPr lang="ru-RU" sz="1600" b="1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800"/>
              </a:spcAft>
            </a:pPr>
            <a:endParaRPr lang="ru-RU" sz="1800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804072-495D-0269-7C25-C82C41E77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4" y="1657204"/>
            <a:ext cx="7775293" cy="4476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37000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E8DF8F-BDFA-20A9-A127-48C19BAFB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66CB4D9F-C16C-E0F5-C311-9B35E7AAC36B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156E1C93-A36C-7188-36E1-00F68769F437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347F3F77-3C38-821E-563A-8715B4C6E1FB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C882CAE3-A4E9-48D2-8101-9CCDC803E585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A9545D12-E68B-85CF-2DAF-2E467406EEB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29E7F024-70F6-FEFF-A49B-3EFFFA49F6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AD389ED4-EE77-A39E-1ED7-810FA4792A26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B5264B9-F37A-7598-4E5C-E28FB4B7F61B}"/>
              </a:ext>
            </a:extLst>
          </p:cNvPr>
          <p:cNvSpPr txBox="1"/>
          <p:nvPr/>
        </p:nvSpPr>
        <p:spPr>
          <a:xfrm>
            <a:off x="2617613" y="433858"/>
            <a:ext cx="7919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«Сервисы»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76F613-92BA-D0F3-BD8B-AE8A4984EB23}"/>
              </a:ext>
            </a:extLst>
          </p:cNvPr>
          <p:cNvSpPr txBox="1"/>
          <p:nvPr/>
        </p:nvSpPr>
        <p:spPr>
          <a:xfrm>
            <a:off x="935098" y="1527200"/>
            <a:ext cx="3193557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6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характеристики сервиса «Согласования в стройке»:</a:t>
            </a:r>
          </a:p>
          <a:p>
            <a:pPr>
              <a:spcAft>
                <a:spcPts val="800"/>
              </a:spcAft>
            </a:pP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помогает оптимизировать процесс получения согласований для размещения ОКС</a:t>
            </a:r>
          </a:p>
          <a:p>
            <a:pPr>
              <a:spcAft>
                <a:spcPts val="800"/>
              </a:spcAft>
            </a:pP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подготовка картографических материалов по кадастровому номеру или выбранной территории для физических лиц и застройщиков с целью получении согласований размещения объектов с федеральными органами исполнительной власти</a:t>
            </a:r>
          </a:p>
          <a:p>
            <a:pPr>
              <a:spcAft>
                <a:spcPts val="800"/>
              </a:spcAft>
            </a:pPr>
            <a:endParaRPr lang="ru-RU" sz="1800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73EF758-B405-F0D4-59A9-3E4A9E8864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4" y="1657204"/>
            <a:ext cx="7786825" cy="4483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33533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F14B8-2AFC-A81C-7549-9802770F3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5893CE3C-22DF-326B-A666-D022BBD3994C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B36AB1B8-E164-5894-3A3E-A8F2641A3E21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1787A9E8-7DF9-CE97-CA69-CAF8CB3F41D7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07B08683-CF24-1BCC-464E-A40C0E7E7C28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50769CAB-56D0-3EAF-F64D-BA3F6E97200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CAF44B6F-B128-469C-B900-CD3C347B8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3D9F364D-04B7-40F6-42BD-32C37A68E0CC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DC72601-24F0-89DD-8355-511CADDA053E}"/>
              </a:ext>
            </a:extLst>
          </p:cNvPr>
          <p:cNvSpPr txBox="1"/>
          <p:nvPr/>
        </p:nvSpPr>
        <p:spPr>
          <a:xfrm>
            <a:off x="2617613" y="433858"/>
            <a:ext cx="7919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«Сервисы»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F54A35-18FB-8503-9789-D52CFCC7DD26}"/>
              </a:ext>
            </a:extLst>
          </p:cNvPr>
          <p:cNvSpPr txBox="1"/>
          <p:nvPr/>
        </p:nvSpPr>
        <p:spPr>
          <a:xfrm>
            <a:off x="935098" y="1527200"/>
            <a:ext cx="3193557" cy="423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6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Основные характеристики сервиса «Сервис ИЖС»:</a:t>
            </a:r>
          </a:p>
          <a:p>
            <a:pPr>
              <a:spcAft>
                <a:spcPts val="800"/>
              </a:spcAft>
            </a:pP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подготовки схематического изображения для последующей подачи уведомления о начале строительства или реконструкции в уполномоченный орган;</a:t>
            </a:r>
          </a:p>
          <a:p>
            <a:pPr>
              <a:spcAft>
                <a:spcPts val="800"/>
              </a:spcAft>
            </a:pP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подготовки схематического изображения для последующей подачи уведомления об окончании строительства или реконструкции в уполномоченный орган</a:t>
            </a:r>
            <a:endParaRPr lang="ru-RU" sz="1800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D18DCB8-15EE-BBD8-9AF7-D1C00A9672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5" y="1657205"/>
            <a:ext cx="7725658" cy="4448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581845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79124-77DD-6023-21F5-21F975880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7">
            <a:extLst>
              <a:ext uri="{FF2B5EF4-FFF2-40B4-BE49-F238E27FC236}">
                <a16:creationId xmlns:a16="http://schemas.microsoft.com/office/drawing/2014/main" id="{DE667D93-318A-A68A-11BB-E0650E1ACE7E}"/>
              </a:ext>
            </a:extLst>
          </p:cNvPr>
          <p:cNvSpPr txBox="1"/>
          <p:nvPr/>
        </p:nvSpPr>
        <p:spPr>
          <a:xfrm>
            <a:off x="940077" y="1522797"/>
            <a:ext cx="10500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ru-RU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endParaRPr lang="ru-RU" sz="1600" b="1" kern="100" dirty="0">
              <a:solidFill>
                <a:srgbClr val="0099FF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br>
              <a:rPr lang="en-US" sz="1600" b="1" kern="100" dirty="0">
                <a:solidFill>
                  <a:srgbClr val="0099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kern="100" dirty="0">
              <a:solidFill>
                <a:srgbClr val="0099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786B687B-B594-F5CC-846B-1B6D03F0EB28}"/>
              </a:ext>
            </a:extLst>
          </p:cNvPr>
          <p:cNvGrpSpPr/>
          <p:nvPr/>
        </p:nvGrpSpPr>
        <p:grpSpPr>
          <a:xfrm>
            <a:off x="935098" y="147441"/>
            <a:ext cx="10720705" cy="1184466"/>
            <a:chOff x="935098" y="218561"/>
            <a:chExt cx="10720705" cy="118446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5FC0E518-7576-6B73-65EA-223A9FECE61D}"/>
                </a:ext>
              </a:extLst>
            </p:cNvPr>
            <p:cNvCxnSpPr>
              <a:cxnSpLocks/>
            </p:cNvCxnSpPr>
            <p:nvPr/>
          </p:nvCxnSpPr>
          <p:spPr>
            <a:xfrm>
              <a:off x="965243" y="1403027"/>
              <a:ext cx="10690560" cy="0"/>
            </a:xfrm>
            <a:prstGeom prst="line">
              <a:avLst/>
            </a:prstGeom>
            <a:ln w="57150">
              <a:solidFill>
                <a:srgbClr val="D11D3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Группа 51">
              <a:extLst>
                <a:ext uri="{FF2B5EF4-FFF2-40B4-BE49-F238E27FC236}">
                  <a16:creationId xmlns:a16="http://schemas.microsoft.com/office/drawing/2014/main" id="{26BA27C9-5E05-D4FA-1AD9-A0B3655CB9C3}"/>
                </a:ext>
              </a:extLst>
            </p:cNvPr>
            <p:cNvGrpSpPr/>
            <p:nvPr/>
          </p:nvGrpSpPr>
          <p:grpSpPr>
            <a:xfrm>
              <a:off x="935098" y="218561"/>
              <a:ext cx="10690559" cy="1050059"/>
              <a:chOff x="935098" y="218561"/>
              <a:chExt cx="10690559" cy="1050059"/>
            </a:xfrm>
          </p:grpSpPr>
          <p:sp>
            <p:nvSpPr>
              <p:cNvPr id="53" name="Овал 52">
                <a:extLst>
                  <a:ext uri="{FF2B5EF4-FFF2-40B4-BE49-F238E27FC236}">
                    <a16:creationId xmlns:a16="http://schemas.microsoft.com/office/drawing/2014/main" id="{2A2AD4AB-092F-B241-C1AE-92419887EB3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55571" y="248725"/>
                <a:ext cx="1009310" cy="100800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ln>
                    <a:solidFill>
                      <a:schemeClr val="accent5">
                        <a:lumMod val="20000"/>
                        <a:lumOff val="80000"/>
                      </a:schemeClr>
                    </a:solidFill>
                  </a:ln>
                </a:endParaRPr>
              </a:p>
            </p:txBody>
          </p:sp>
          <p:pic>
            <p:nvPicPr>
              <p:cNvPr id="54" name="Рисунок 53">
                <a:extLst>
                  <a:ext uri="{FF2B5EF4-FFF2-40B4-BE49-F238E27FC236}">
                    <a16:creationId xmlns:a16="http://schemas.microsoft.com/office/drawing/2014/main" id="{49A9A46D-0614-829F-2FA1-28CEFF830E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051312" y="337315"/>
                <a:ext cx="828000" cy="821473"/>
              </a:xfrm>
              <a:prstGeom prst="rect">
                <a:avLst/>
              </a:prstGeom>
            </p:spPr>
          </p:pic>
          <p:sp>
            <p:nvSpPr>
              <p:cNvPr id="55" name="Прямоугольник: скругленные углы 54">
                <a:extLst>
                  <a:ext uri="{FF2B5EF4-FFF2-40B4-BE49-F238E27FC236}">
                    <a16:creationId xmlns:a16="http://schemas.microsoft.com/office/drawing/2014/main" id="{179D0CCC-9B2D-932A-8EA9-D9A1E5E81C64}"/>
                  </a:ext>
                </a:extLst>
              </p:cNvPr>
              <p:cNvSpPr/>
              <p:nvPr/>
            </p:nvSpPr>
            <p:spPr>
              <a:xfrm>
                <a:off x="935098" y="218561"/>
                <a:ext cx="10690559" cy="1050059"/>
              </a:xfrm>
              <a:prstGeom prst="roundRect">
                <a:avLst/>
              </a:prstGeom>
              <a:noFill/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reflection stA="45000" endPos="9000" dist="50800" dir="5400000" sy="-100000" algn="bl" rotWithShape="0"/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E6AB721-EBD6-6DDA-EA26-5D7817FF7F62}"/>
              </a:ext>
            </a:extLst>
          </p:cNvPr>
          <p:cNvSpPr txBox="1"/>
          <p:nvPr/>
        </p:nvSpPr>
        <p:spPr>
          <a:xfrm>
            <a:off x="2617613" y="433858"/>
            <a:ext cx="7919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Раздел «Сервисы» портала НСПД</a:t>
            </a:r>
            <a:endParaRPr lang="ru-RU" sz="2400" b="1" kern="100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024155-EC05-2C84-DFB6-DEFED3A207FB}"/>
              </a:ext>
            </a:extLst>
          </p:cNvPr>
          <p:cNvSpPr txBox="1"/>
          <p:nvPr/>
        </p:nvSpPr>
        <p:spPr>
          <a:xfrm>
            <a:off x="935098" y="1527200"/>
            <a:ext cx="3193557" cy="3990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ru-RU" sz="1600" b="1" u="sng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Сервис «Земля просто» предназначен для:</a:t>
            </a:r>
          </a:p>
          <a:p>
            <a:pPr>
              <a:spcAft>
                <a:spcPts val="800"/>
              </a:spcAft>
            </a:pP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обеспечения подбора и образования земельных участков, находящихся в государственной и муниципальной собственности</a:t>
            </a:r>
          </a:p>
          <a:p>
            <a:pPr>
              <a:spcAft>
                <a:spcPts val="800"/>
              </a:spcAft>
            </a:pPr>
            <a:r>
              <a:rPr lang="ru-RU" sz="1600" b="1" dirty="0">
                <a:solidFill>
                  <a:srgbClr val="07427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• подготовки исходных документов, необходимых для обращения за государственными и муниципальными услугами по предоставлению земельных участков.</a:t>
            </a:r>
            <a:endParaRPr lang="ru-RU" sz="1800" b="1" u="sng" dirty="0">
              <a:solidFill>
                <a:srgbClr val="074274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35E8E70-CCD5-7914-0710-DC85FB199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55" y="1657205"/>
            <a:ext cx="7775291" cy="4476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22134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6A08A8A-07B6-EEE1-EFAC-6C9161CB930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7427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92B7E74-9324-EBD5-4253-E112A8A7B5D5}"/>
              </a:ext>
            </a:extLst>
          </p:cNvPr>
          <p:cNvSpPr/>
          <p:nvPr/>
        </p:nvSpPr>
        <p:spPr>
          <a:xfrm rot="5400000">
            <a:off x="1859787" y="1654560"/>
            <a:ext cx="90000" cy="15122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816D20C-5DE8-BF9A-F591-5E0E9534A552}"/>
              </a:ext>
            </a:extLst>
          </p:cNvPr>
          <p:cNvSpPr txBox="1"/>
          <p:nvPr/>
        </p:nvSpPr>
        <p:spPr>
          <a:xfrm>
            <a:off x="1020658" y="2564763"/>
            <a:ext cx="8198355" cy="639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500" b="1" kern="100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СПАСИБО ЗА ВНИМАНИЕ</a:t>
            </a:r>
            <a:r>
              <a:rPr lang="ru-RU" sz="3500" b="1" kern="1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ru-RU" sz="3500" kern="100" dirty="0">
              <a:solidFill>
                <a:schemeClr val="bg1">
                  <a:lumMod val="9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57B6DB-D1C8-D743-1204-39F82540FD54}"/>
              </a:ext>
            </a:extLst>
          </p:cNvPr>
          <p:cNvSpPr txBox="1"/>
          <p:nvPr/>
        </p:nvSpPr>
        <p:spPr>
          <a:xfrm>
            <a:off x="1020658" y="3429000"/>
            <a:ext cx="6109854" cy="1080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kern="1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Член </a:t>
            </a:r>
            <a:r>
              <a:rPr lang="ru-RU" sz="1800" kern="100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Высшей экспертной коллегии </a:t>
            </a:r>
          </a:p>
          <a:p>
            <a:pPr>
              <a:lnSpc>
                <a:spcPct val="107000"/>
              </a:lnSpc>
            </a:pPr>
            <a:r>
              <a:rPr lang="ru-RU" sz="1800" kern="100" dirty="0">
                <a:solidFill>
                  <a:schemeClr val="bg1">
                    <a:lumMod val="9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Национальной палаты кадастровых инженеров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kern="1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Кречетов Андрей Геннадьевич</a:t>
            </a:r>
            <a:endParaRPr lang="ru-RU" sz="2400" b="1" kern="100" dirty="0">
              <a:solidFill>
                <a:schemeClr val="bg1">
                  <a:lumMod val="9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245A68-D066-B84E-75AD-B0BCDB81A4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54599" y="299992"/>
            <a:ext cx="827556" cy="8275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653B584-B409-45D0-F155-EC395F1EA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2277" y="1826852"/>
            <a:ext cx="2401051" cy="320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9953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3238</TotalTime>
  <Words>1807</Words>
  <Application>Microsoft Office PowerPoint</Application>
  <PresentationFormat>Широкоэкранный</PresentationFormat>
  <Paragraphs>450</Paragraphs>
  <Slides>28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PankovskyPC</cp:lastModifiedBy>
  <cp:revision>222</cp:revision>
  <cp:lastPrinted>2024-04-15T03:18:38Z</cp:lastPrinted>
  <dcterms:created xsi:type="dcterms:W3CDTF">2024-04-12T07:13:29Z</dcterms:created>
  <dcterms:modified xsi:type="dcterms:W3CDTF">2025-04-16T12:11:12Z</dcterms:modified>
</cp:coreProperties>
</file>