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5" r:id="rId3"/>
    <p:sldId id="257" r:id="rId4"/>
    <p:sldId id="258" r:id="rId5"/>
    <p:sldId id="274" r:id="rId6"/>
    <p:sldId id="259" r:id="rId7"/>
    <p:sldId id="275" r:id="rId8"/>
    <p:sldId id="282" r:id="rId9"/>
    <p:sldId id="283" r:id="rId10"/>
    <p:sldId id="273" r:id="rId11"/>
    <p:sldId id="284" r:id="rId12"/>
    <p:sldId id="266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3399"/>
    <a:srgbClr val="1C3FB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E8C-2E12-4736-ABFE-097DBDBCF08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1E057-1389-47C1-9A66-067BFBFCE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158162" cy="33009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1C3FB0"/>
                </a:solidFill>
                <a:latin typeface="Arial" pitchFamily="34" charset="0"/>
                <a:cs typeface="Arial" pitchFamily="34" charset="0"/>
              </a:rPr>
              <a:t>Порядок постановки на государственный кадастровый учет инженерных сетей</a:t>
            </a:r>
            <a:endParaRPr lang="ru-RU" sz="2400" b="1" dirty="0">
              <a:solidFill>
                <a:srgbClr val="1C3FB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500034" y="3865354"/>
            <a:ext cx="8143932" cy="4421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Заместитель начальника отдела обработки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документов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 обеспечения учетных действий</a:t>
            </a:r>
            <a:r>
              <a:rPr lang="ru-RU" sz="1400" dirty="0">
                <a:solidFill>
                  <a:srgbClr val="1C3FB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№3</a:t>
            </a:r>
            <a:b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Алексей Алексеевич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C3FB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Щаулин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1C3FB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186766" cy="5400600"/>
          </a:xfrm>
        </p:spPr>
        <p:txBody>
          <a:bodyPr wrap="square">
            <a:noAutofit/>
          </a:bodyPr>
          <a:lstStyle/>
          <a:p>
            <a:r>
              <a:rPr lang="ru-RU" sz="1800" b="1" i="1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1C3F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41333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образованное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сооружение имеет характеристики, не соответствующие указанным в Законе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области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10.10.2014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124/2014-ОЗ «Об установлении случаев, при которых не требуется получение разрешения на строительство на территории Московской области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технический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такого объекта недвижимости должен быть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разрешения на ввод соответствующего объекта недвижимости в эксплуатацию.</a:t>
            </a:r>
          </a:p>
        </p:txBody>
      </p:sp>
    </p:spTree>
    <p:extLst>
      <p:ext uri="{BB962C8B-B14F-4D97-AF65-F5344CB8AC3E}">
        <p14:creationId xmlns:p14="http://schemas.microsoft.com/office/powerpoint/2010/main" val="21434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568952" cy="75608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постановке на государственный кадастровый учет объекта недвижимости, принятого в эксплуатацию до вступления в силу Градостроительного кодекса Российской Федерации от 29.12.2004 </a:t>
            </a:r>
            <a:br>
              <a:rPr lang="ru-RU" sz="20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190-ФЗ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разделе «Заключение кадастрового инженера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технического плана должна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приведена информация о мерах, предпринятых кадастровым инженером для получения разрешительной или технической документации, а в приложении технического плана должны присутствовать копии документов, подтверждающих данную информацию.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solidFill>
                <a:srgbClr val="1C3F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1066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i="1" dirty="0">
              <a:solidFill>
                <a:srgbClr val="1C3F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Инженерные сети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сооружений и коммуникаций, непосредственно используемых в процессе тепло-,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газо-, водоснабжения, водоотведения и электроснабжения.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2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5400600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необходимые для осуществления государственного кадастрового учета сооружений - инженерных сетей:</a:t>
            </a:r>
            <a:br>
              <a:rPr lang="ru-RU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государственном кадастровом учете недвижимого имущества и (или) государственной регистрации прав на объект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план (форма утверждена приказом Минэкономразвития РФ от 18.12.2015 № 953 «Об утверждении формы технического плана и требований к его подготовке, состава содержащихся в нем сведений, а также формы декларации об объекте недвижимости, требований к ее подготовке, состава содержащихся в нем сведений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устанавливающий или удостоверяющий право заявителя действовать в качестве правообладателя объекта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недвижимости;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подтверждающий соответствующие полномочия представителя заявителя (если с заявлением обращается представитель заявителя).</a:t>
            </a:r>
            <a:endParaRPr lang="ru-RU" sz="2200" b="1" dirty="0">
              <a:solidFill>
                <a:srgbClr val="1C3F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6766" cy="5400600"/>
          </a:xfrm>
        </p:spPr>
        <p:txBody>
          <a:bodyPr wrap="square"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/>
              <a:t>Частью 10 статьи </a:t>
            </a:r>
            <a:r>
              <a:rPr lang="ru-RU" sz="2100" dirty="0" smtClean="0"/>
              <a:t>40 Федерального </a:t>
            </a:r>
            <a:r>
              <a:rPr lang="ru-RU" sz="2100" dirty="0"/>
              <a:t>закона от 13.07.2015 № 218-ФЗ </a:t>
            </a:r>
            <a:r>
              <a:rPr lang="ru-RU" sz="2100" dirty="0" smtClean="0"/>
              <a:t>«</a:t>
            </a:r>
            <a:r>
              <a:rPr lang="ru-RU" sz="2100" dirty="0"/>
              <a:t>О государственной регистрации недвижимости» (далее – Закон) установлено, что </a:t>
            </a:r>
            <a:r>
              <a:rPr lang="ru-RU" sz="2100" b="1" dirty="0">
                <a:solidFill>
                  <a:srgbClr val="FF0000"/>
                </a:solidFill>
              </a:rPr>
              <a:t>государственный кадастровый учет и государственная регистрация прав на созданные здание или сооружение осуществляются на основании </a:t>
            </a:r>
            <a:r>
              <a:rPr lang="ru-RU" sz="2100" dirty="0"/>
              <a:t>разрешения на ввод соответствующего объекта недвижимости в эксплуатацию и правоустанавливающего документа на земельный участок, на котором расположен такой объект </a:t>
            </a:r>
            <a:r>
              <a:rPr lang="ru-RU" sz="2100" dirty="0" smtClean="0"/>
              <a:t>недвижимости. </a:t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>Также частью </a:t>
            </a:r>
            <a:r>
              <a:rPr lang="ru-RU" sz="2100" dirty="0"/>
              <a:t>8 статьи 24 </a:t>
            </a:r>
            <a:r>
              <a:rPr lang="ru-RU" sz="2100" dirty="0" smtClean="0"/>
              <a:t>Закона установлено, что сведения о здании, сооружении, указываются в техническом плане на основании представленной </a:t>
            </a:r>
            <a:r>
              <a:rPr lang="ru-RU" sz="2100" dirty="0"/>
              <a:t>заказчиком кадастровых работ проектной документации таких объектов недвижимости.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i="1" dirty="0">
              <a:solidFill>
                <a:srgbClr val="1C3F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186766" cy="5400600"/>
          </a:xfrm>
        </p:spPr>
        <p:txBody>
          <a:bodyPr wrap="square">
            <a:noAutofit/>
          </a:bodyPr>
          <a:lstStyle/>
          <a:p>
            <a:r>
              <a:rPr lang="ru-RU" sz="2000" b="1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Московской области от 10.10.2014 </a:t>
            </a:r>
            <a:r>
              <a:rPr lang="ru-RU" sz="2000" b="1" u="sng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124/2014-ОЗ</a:t>
            </a:r>
            <a:br>
              <a:rPr lang="ru-RU" sz="2000" b="1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b="1" u="sng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случаев, при которых не требуется получение разрешения на строительство на территории Московской области</a:t>
            </a:r>
            <a:r>
              <a:rPr lang="ru-RU" sz="2000" b="1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случаи, при которых не требуется получение разрешения на строительство на территории Московской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r>
              <a:rPr 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036496" cy="662473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олучение разрешения на строительство не требуется для таких объектов, как:</a:t>
            </a:r>
            <a:br>
              <a:rPr lang="ru-RU" sz="20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электросетевого хозяйства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(класс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киловольт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включительно);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электросетевого хозяйства, 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линейными объектами, (класс напряжения - до 20 киловольт включительно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линейно-кабельные сооружения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кабельные линии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электросвязи;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газопотребления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газораспределения (включая газопроводы и сооружения)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(давление газа до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 МПа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включительно);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электропередачи,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газопроводы, водопроводы, канализационные сети, не требующие увеличения размеров охранных зон таких объектов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8820472" cy="75608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тепловые сети;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водопроводные сети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внутренним диаметром труб до 300 миллиметров включительно до точек подключения (технологического присоединения) к инженерным системам водоснабжения объектов капитального строительства;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канализационные сети, сети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ливневой канализации с внутренним диаметром труб до 300 миллиметров включительно от точек подключения (технологического присоединения) к инженерным системам водоотведения объектов капитального строительства;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антенно-мачтовые сооружени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размещения средств подвижной радиотелефонной связи и телерадиовещания, с характеристиками: высота до сорока пяти метров и (или) технологическое заглубление подземной части (полностью или частично) ниже планировочной отметки земли до четырех метров.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1C3FB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712968" cy="75608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не требуется </a:t>
            </a:r>
            <a:r>
              <a:rPr lang="ru-RU" sz="20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разрешения на строительство </a:t>
            </a:r>
            <a:r>
              <a:rPr lang="ru-RU" sz="20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недвижимости</a:t>
            </a:r>
            <a:r>
              <a:rPr lang="ru-RU" sz="2000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 следствие не требуется выдача разрешения на ввод в эксплуатацию), </a:t>
            </a:r>
            <a:r>
              <a:rPr lang="ru-RU" sz="20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технический план такого объекта недвижимости подготавливается на основании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акта технической приемки объекта недвижимости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4 статьи 71 Закона, часть 8 статьи 24 Закона во взаимосвязи с пунктом 20 Требований к подготовке технического плана и состава содержащихся в нем сведений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1C3FB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8820472" cy="75608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соответствии с частью 10 статьи 40 Закона в составе приложения технического плана должен быть представлен документ, подтверждающий в соответствии с Земельным кодексом Российской Федерации возможность размещения созданного сооружения без предоставления земельного участка или установления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сервитута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случае, если объект недвижимости принят в эксплуатацию позднее 2014 года).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C3F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i="1" dirty="0">
              <a:solidFill>
                <a:srgbClr val="1C3FB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214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Порядок постановки на государственный кадастровый учет инженерных сетей</vt:lpstr>
      <vt:lpstr>Инженерные сети - совокупность сооружений и коммуникаций, непосредственно используемых в процессе тепло-, газо-, водоснабжения, водоотведения и электроснабжения.</vt:lpstr>
      <vt:lpstr> Документы, необходимые для осуществления государственного кадастрового учета сооружений - инженерных сетей: 1) заявление о государственном кадастровом учете недвижимого имущества и (или) государственной регистрации прав на объект недвижимости; 2) технический план (форма утверждена приказом Минэкономразвития РФ от 18.12.2015 № 953 «Об утверждении формы технического плана и требований к его подготовке, состава содержащихся в нем сведений, а также формы декларации об объекте недвижимости, требований к ее подготовке, состава содержащихся в нем сведений»); 3) документ, устанавливающий или удостоверяющий право заявителя действовать в качестве правообладателя объекта недвижимости; 4) документ, подтверждающий соответствующие полномочия представителя заявителя (если с заявлением обращается представитель заявителя).</vt:lpstr>
      <vt:lpstr> Частью 10 статьи 40 Федерального закона от 13.07.2015 № 218-ФЗ «О государственной регистрации недвижимости» (далее – Закон) установлено, что государственный кадастровый учет и государственная регистрация прав на созданные здание или сооружение осуществляются на основании разрешения на ввод соответствующего объекта недвижимости в эксплуатацию и правоустанавливающего документа на земельный участок, на котором расположен такой объект недвижимости.   Также частью 8 статьи 24 Закона установлено, что сведения о здании, сооружении, указываются в техническом плане на основании представленной заказчиком кадастровых работ проектной документации таких объектов недвижимости. </vt:lpstr>
      <vt:lpstr>Законом Московской области от 10.10.2014 № 124/2014-ОЗ «Об установлении случаев, при которых не требуется получение разрешения на строительство на территории Московской области» установлены случаи, при которых не требуется получение разрешения на строительство на территории Московской области. </vt:lpstr>
      <vt:lpstr>Получение разрешения на строительство не требуется для таких объектов, как:  1) объекты электросетевого хозяйства (класс напряжения - до 20 киловольт включительно); 2) объекты электросетевого хозяйства, не являющиеся линейными объектами, (класс напряжения - до 20 киловольт включительно); 3) линейно-кабельные сооружения связи и кабельные линии электросвязи; 4) сети газопотребления и газораспределения (включая газопроводы и сооружения) (давление газа до 1,2 МПа включительно); 5) линии электропередачи, линии связи, газопроводы, водопроводы, канализационные сети, не требующие увеличения размеров охранных зон таких объектов;   </vt:lpstr>
      <vt:lpstr>              6) тепловые сети; 7) водопроводные сети с внутренним диаметром труб до 300 миллиметров включительно до точек подключения (технологического присоединения) к инженерным системам водоснабжения объектов капитального строительства; 8) канализационные сети, сети ливневой канализации с внутренним диаметром труб до 300 миллиметров включительно от точек подключения (технологического присоединения) к инженерным системам водоотведения объектов капитального строительства; 9) антенно-мачтовые сооружения связи, предназначенные для размещения средств подвижной радиотелефонной связи и телерадиовещания, с характеристиками: высота до сорока пяти метров и (или) технологическое заглубление подземной части (полностью или частично) ниже планировочной отметки земли до четырех метров.   </vt:lpstr>
      <vt:lpstr>В случае, если не требуется получение разрешения на строительство объекта недвижимости (как следствие не требуется выдача разрешения на ввод в эксплуатацию), то технический план такого объекта недвижимости подготавливается на основании проектной документации и акта технической приемки объекта недвижимости (часть 4 статьи 71 Закона, часть 8 статьи 24 Закона во взаимосвязи с пунктом 20 Требований к подготовке технического плана и состава содержащихся в нем сведений).   </vt:lpstr>
      <vt:lpstr>              Также в соответствии с частью 10 статьи 40 Закона в составе приложения технического плана должен быть представлен документ, подтверждающий в соответствии с Земельным кодексом Российской Федерации возможность размещения созданного сооружения без предоставления земельного участка или установления сервитута (в случае, если объект недвижимости принят в эксплуатацию позднее 2014 года).  </vt:lpstr>
      <vt:lpstr> </vt:lpstr>
      <vt:lpstr>              При постановке на государственный кадастровый учет объекта недвижимости, принятого в эксплуатацию до вступления в силу Градостроительного кодекса Российской Федерации от 29.12.2004  № 190-ФЗ, в разделе «Заключение кадастрового инженера» технического плана должна быть приведена информация о мерах, предпринятых кадастровым инженером для получения разрешительной или технической документации, а в приложении технического плана должны присутствовать копии документов, подтверждающих данную информацию.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Документы – основания составления ТП на газопровод</dc:title>
  <dc:creator>Журавлёва Валентина Александровна</dc:creator>
  <cp:lastModifiedBy>Бегова Дарья Викторовна</cp:lastModifiedBy>
  <cp:revision>94</cp:revision>
  <cp:lastPrinted>2019-04-09T07:32:35Z</cp:lastPrinted>
  <dcterms:created xsi:type="dcterms:W3CDTF">2018-07-10T10:33:17Z</dcterms:created>
  <dcterms:modified xsi:type="dcterms:W3CDTF">2019-07-19T12:35:16Z</dcterms:modified>
</cp:coreProperties>
</file>