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3"/>
  </p:notesMasterIdLst>
  <p:sldIdLst>
    <p:sldId id="327" r:id="rId2"/>
    <p:sldId id="345" r:id="rId3"/>
    <p:sldId id="333" r:id="rId4"/>
    <p:sldId id="334" r:id="rId5"/>
    <p:sldId id="351" r:id="rId6"/>
    <p:sldId id="335" r:id="rId7"/>
    <p:sldId id="355" r:id="rId8"/>
    <p:sldId id="361" r:id="rId9"/>
    <p:sldId id="336" r:id="rId10"/>
    <p:sldId id="337" r:id="rId11"/>
    <p:sldId id="350" r:id="rId12"/>
    <p:sldId id="347" r:id="rId13"/>
    <p:sldId id="353" r:id="rId14"/>
    <p:sldId id="354" r:id="rId15"/>
    <p:sldId id="356" r:id="rId16"/>
    <p:sldId id="357" r:id="rId17"/>
    <p:sldId id="339" r:id="rId18"/>
    <p:sldId id="358" r:id="rId19"/>
    <p:sldId id="359" r:id="rId20"/>
    <p:sldId id="360" r:id="rId21"/>
    <p:sldId id="346" r:id="rId22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0B233A-81E3-41BE-B5EC-2E16015E89A3}">
          <p14:sldIdLst>
            <p14:sldId id="327"/>
            <p14:sldId id="345"/>
            <p14:sldId id="333"/>
            <p14:sldId id="334"/>
            <p14:sldId id="351"/>
            <p14:sldId id="335"/>
            <p14:sldId id="355"/>
            <p14:sldId id="361"/>
            <p14:sldId id="336"/>
            <p14:sldId id="337"/>
            <p14:sldId id="350"/>
            <p14:sldId id="347"/>
            <p14:sldId id="353"/>
            <p14:sldId id="354"/>
            <p14:sldId id="356"/>
            <p14:sldId id="357"/>
            <p14:sldId id="339"/>
            <p14:sldId id="358"/>
            <p14:sldId id="359"/>
            <p14:sldId id="360"/>
            <p14:sldId id="346"/>
          </p14:sldIdLst>
        </p14:section>
        <p14:section name="Раздел без заголовка" id="{2E3FE6A6-C731-45BD-879E-E7505C2CF8E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B56"/>
    <a:srgbClr val="FF3300"/>
    <a:srgbClr val="0066FF"/>
    <a:srgbClr val="FF6699"/>
    <a:srgbClr val="FFCC99"/>
    <a:srgbClr val="33CC33"/>
    <a:srgbClr val="99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245" autoAdjust="0"/>
  </p:normalViewPr>
  <p:slideViewPr>
    <p:cSldViewPr>
      <p:cViewPr>
        <p:scale>
          <a:sx n="90" d="100"/>
          <a:sy n="90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D5D1C-60ED-4E7E-A307-A48B00C37E5B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81735-38A6-4CC3-A963-58670891D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8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1735-38A6-4CC3-A963-58670891D32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1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1735-38A6-4CC3-A963-58670891D32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1735-38A6-4CC3-A963-58670891D32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syhmanag\Desktop\презентация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88840"/>
            <a:ext cx="9144000" cy="4686102"/>
          </a:xfrm>
          <a:prstGeom prst="rect">
            <a:avLst/>
          </a:prstGeom>
          <a:noFill/>
        </p:spPr>
      </p:pic>
      <p:pic>
        <p:nvPicPr>
          <p:cNvPr id="9" name="Picture 6" descr="C:\Users\tsyhmanag\Desktop\презентация\Снимок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2520280" cy="1058365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619672" y="1772816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48680"/>
            <a:ext cx="1238250" cy="120015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9FC31E-9259-4456-A1FE-6EBB58F3B63A}"/>
              </a:ext>
            </a:extLst>
          </p:cNvPr>
          <p:cNvSpPr txBox="1"/>
          <p:nvPr/>
        </p:nvSpPr>
        <p:spPr>
          <a:xfrm>
            <a:off x="323528" y="2564904"/>
            <a:ext cx="85745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Типичные ошибки кадастровых инженеров </a:t>
            </a: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при подготовке технических планов</a:t>
            </a:r>
          </a:p>
          <a:p>
            <a:pPr algn="ctr"/>
            <a:endParaRPr lang="ru-RU" sz="3200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96" y="1412776"/>
            <a:ext cx="4948164" cy="397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194"/>
            <a:ext cx="2880320" cy="36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81952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b="1" dirty="0" smtClean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ru-RU" altLang="ru-RU" sz="1900" b="1" dirty="0" smtClean="0">
                <a:solidFill>
                  <a:srgbClr val="00B050"/>
                </a:solidFill>
                <a:latin typeface="+mj-lt"/>
              </a:rPr>
              <a:t>ПРИМЕР ВЕРНО ОПРЕДЕЛЕННОГО КОНТУРА ОКС (</a:t>
            </a:r>
            <a:r>
              <a:rPr lang="ru-RU" altLang="ru-RU" b="1" dirty="0" smtClean="0">
                <a:solidFill>
                  <a:srgbClr val="00B050"/>
                </a:solidFill>
                <a:latin typeface="+mj-lt"/>
              </a:rPr>
              <a:t>ОДНОЭТАЖНОЕ</a:t>
            </a:r>
            <a:r>
              <a:rPr lang="ru-RU" altLang="ru-RU" sz="1900" b="1" dirty="0" smtClean="0">
                <a:solidFill>
                  <a:srgbClr val="00B050"/>
                </a:solidFill>
                <a:latin typeface="+mj-lt"/>
              </a:rPr>
              <a:t> ЗДАНИЕ)</a:t>
            </a:r>
            <a:endParaRPr lang="ru-RU" altLang="ru-RU" sz="19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08" y="59703"/>
            <a:ext cx="1178092" cy="10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81575"/>
            <a:ext cx="46767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712" y="9566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Контур здания</a:t>
            </a:r>
            <a:endParaRPr lang="ru-RU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16" y="116632"/>
            <a:ext cx="84566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rgbClr val="00B050"/>
                </a:solidFill>
                <a:latin typeface="+mj-lt"/>
              </a:rPr>
              <a:t>ПРИМЕР </a:t>
            </a:r>
            <a:r>
              <a:rPr lang="ru-RU" altLang="ru-RU" sz="1900" b="1" dirty="0">
                <a:solidFill>
                  <a:srgbClr val="00B050"/>
                </a:solidFill>
                <a:latin typeface="+mj-lt"/>
              </a:rPr>
              <a:t>ВЕРНО ОПРЕДЕЛЕННОГО КОНТУРА </a:t>
            </a:r>
            <a:r>
              <a:rPr lang="ru-RU" altLang="ru-RU" sz="1900" b="1" dirty="0" smtClean="0">
                <a:solidFill>
                  <a:srgbClr val="00B050"/>
                </a:solidFill>
                <a:latin typeface="+mj-lt"/>
              </a:rPr>
              <a:t>ОКС (п. 34 Требований к подготовке ТП) И ОФОРМЛЕНИЕ ЧЕРТЕЖА КОНТУРА</a:t>
            </a:r>
            <a:endParaRPr lang="ru-RU" altLang="ru-RU" sz="19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93939"/>
            <a:ext cx="1178092" cy="10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28038" t="27175" r="16160" b="11938"/>
          <a:stretch/>
        </p:blipFill>
        <p:spPr bwMode="auto">
          <a:xfrm>
            <a:off x="229904" y="902479"/>
            <a:ext cx="8658564" cy="556522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05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38" y="102637"/>
            <a:ext cx="86409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+mj-lt"/>
              </a:rPr>
              <a:t>Противоречие в планировке/конфигурации помещений в сведениях, содержащихся в представленной проектной документации и в графической части технического плана «План этажа» </a:t>
            </a:r>
            <a:endParaRPr lang="ru-RU" altLang="ru-RU" sz="19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85" y="3845079"/>
            <a:ext cx="4560415" cy="269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83336" y="2186370"/>
            <a:ext cx="2760912" cy="10081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Проектная документация в отношении нежилого здания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229200"/>
            <a:ext cx="2592288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Технический план, представленный в связи с образованием помещения</a:t>
            </a: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4539929" y="2441725"/>
            <a:ext cx="792088" cy="497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45264" y="5382525"/>
            <a:ext cx="792088" cy="497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4820"/>
            <a:ext cx="3888432" cy="304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43" y="2939126"/>
            <a:ext cx="707523" cy="22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7092280" y="4365104"/>
            <a:ext cx="1440160" cy="133214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11937" y="5229200"/>
            <a:ext cx="1440160" cy="133214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03840" y="5895274"/>
            <a:ext cx="1440160" cy="66607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900" b="1" dirty="0">
                <a:solidFill>
                  <a:srgbClr val="FF0000"/>
                </a:solidFill>
                <a:latin typeface="+mj-lt"/>
              </a:rPr>
              <a:t>Противоречия в планировке/конфигурации помещений в сведениях, содержащихся в проектной документации и в графической части ТП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</a:rPr>
              <a:t>Графическая часть технического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</a:rPr>
              <a:t>плана «План этажа»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052737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</a:rPr>
              <a:t>Графическая часть проектной документации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4885" t="14505" r="32589" b="7472"/>
          <a:stretch/>
        </p:blipFill>
        <p:spPr bwMode="auto">
          <a:xfrm>
            <a:off x="179512" y="1736812"/>
            <a:ext cx="4176463" cy="4608512"/>
          </a:xfrm>
          <a:prstGeom prst="rect">
            <a:avLst/>
          </a:prstGeom>
          <a:ln w="317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6021" t="14155" r="31849" b="8219"/>
          <a:stretch/>
        </p:blipFill>
        <p:spPr bwMode="auto">
          <a:xfrm>
            <a:off x="4427984" y="1916832"/>
            <a:ext cx="4536504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трелка вправо 6"/>
          <p:cNvSpPr/>
          <p:nvPr/>
        </p:nvSpPr>
        <p:spPr>
          <a:xfrm rot="9144862">
            <a:off x="1881783" y="2751118"/>
            <a:ext cx="1488472" cy="253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636912"/>
            <a:ext cx="1656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900" b="1" dirty="0">
                <a:solidFill>
                  <a:srgbClr val="FF0000"/>
                </a:solidFill>
                <a:latin typeface="+mj-lt"/>
              </a:rPr>
              <a:t>Противоречия в планировке/конфигурации помещений в сведениях, содержащихся в проектной документации и в графической части ТП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648" y="102646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Графическая часть технического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плана «План этажа»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052737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Графическая часть проектной документации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4172" t="26028" r="54999" b="2238"/>
          <a:stretch/>
        </p:blipFill>
        <p:spPr bwMode="auto">
          <a:xfrm>
            <a:off x="323529" y="1690548"/>
            <a:ext cx="3888431" cy="4762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17007" t="22146" r="53397" b="3378"/>
          <a:stretch/>
        </p:blipFill>
        <p:spPr bwMode="auto">
          <a:xfrm>
            <a:off x="4175956" y="1886057"/>
            <a:ext cx="4896544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трелка вправо 4"/>
          <p:cNvSpPr/>
          <p:nvPr/>
        </p:nvSpPr>
        <p:spPr>
          <a:xfrm rot="10263934">
            <a:off x="2087755" y="1709628"/>
            <a:ext cx="1051621" cy="136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454" y="1726538"/>
            <a:ext cx="1196254" cy="371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08708">
            <a:off x="3988274" y="4451499"/>
            <a:ext cx="922670" cy="293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72" y="3717032"/>
            <a:ext cx="387336" cy="9809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316959">
            <a:off x="1395998" y="5035372"/>
            <a:ext cx="367967" cy="10498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199" y="4797153"/>
            <a:ext cx="115224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12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+mj-lt"/>
              </a:rPr>
              <a:t>Проектная </a:t>
            </a:r>
            <a:r>
              <a:rPr lang="ru-RU" sz="1900" b="1" dirty="0" smtClean="0">
                <a:solidFill>
                  <a:srgbClr val="FF0000"/>
                </a:solidFill>
                <a:latin typeface="+mj-lt"/>
              </a:rPr>
              <a:t>документация в </a:t>
            </a:r>
            <a:r>
              <a:rPr lang="ru-RU" sz="1900" b="1" dirty="0">
                <a:solidFill>
                  <a:srgbClr val="FF0000"/>
                </a:solidFill>
                <a:latin typeface="+mj-lt"/>
              </a:rPr>
              <a:t>форме электронного документа, не подписана соответствующей электронной подписью в нарушение п. 21 </a:t>
            </a:r>
            <a:r>
              <a:rPr lang="ru-RU" sz="1900" b="1" dirty="0" smtClean="0">
                <a:solidFill>
                  <a:srgbClr val="FF0000"/>
                </a:solidFill>
                <a:latin typeface="+mj-lt"/>
              </a:rPr>
              <a:t>Требований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8153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Титульный лист проектной документации (электронный формат)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2923" t="15754" r="43434" b="5023"/>
          <a:stretch/>
        </p:blipFill>
        <p:spPr bwMode="auto">
          <a:xfrm>
            <a:off x="179512" y="2348880"/>
            <a:ext cx="216024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3292" t="15524" r="42671" b="3653"/>
          <a:stretch/>
        </p:blipFill>
        <p:spPr bwMode="auto">
          <a:xfrm>
            <a:off x="2411760" y="2348880"/>
            <a:ext cx="2124236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134076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Архив документов, подготовленный кадастровым инженером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t="18412" r="22014" b="20736"/>
          <a:stretch/>
        </p:blipFill>
        <p:spPr>
          <a:xfrm>
            <a:off x="4535996" y="2204865"/>
            <a:ext cx="4356484" cy="36004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8172402" y="4905164"/>
            <a:ext cx="576062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8172402" y="2996952"/>
            <a:ext cx="57606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4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B050"/>
                </a:solidFill>
                <a:latin typeface="+mj-lt"/>
              </a:rPr>
              <a:t>Заполнение в ХМ</a:t>
            </a:r>
            <a:r>
              <a:rPr lang="en-US" sz="1900" b="1" dirty="0" smtClean="0">
                <a:solidFill>
                  <a:srgbClr val="00B050"/>
                </a:solidFill>
                <a:latin typeface="+mj-lt"/>
              </a:rPr>
              <a:t>L</a:t>
            </a:r>
            <a:r>
              <a:rPr lang="ru-RU" sz="1900" b="1" dirty="0" smtClean="0">
                <a:solidFill>
                  <a:srgbClr val="00B050"/>
                </a:solidFill>
                <a:latin typeface="+mj-lt"/>
              </a:rPr>
              <a:t> схеме технического плана сведений о количестве этажей, номере этажа и типе</a:t>
            </a:r>
            <a:r>
              <a:rPr lang="en-US" sz="1900" b="1" dirty="0" smtClean="0">
                <a:solidFill>
                  <a:srgbClr val="00B050"/>
                </a:solidFill>
                <a:latin typeface="+mj-lt"/>
              </a:rPr>
              <a:t> </a:t>
            </a:r>
            <a:endParaRPr lang="ru-RU" sz="19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7263" t="27705" r="17591" b="12104"/>
          <a:stretch/>
        </p:blipFill>
        <p:spPr bwMode="auto">
          <a:xfrm>
            <a:off x="107504" y="1076325"/>
            <a:ext cx="8784976" cy="5498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75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80527"/>
            <a:ext cx="3951457" cy="405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97" y="5397924"/>
            <a:ext cx="1178092" cy="10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" y="2256586"/>
            <a:ext cx="3789444" cy="38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06784"/>
            <a:ext cx="1105712" cy="11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base_1_208889_6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10133"/>
            <a:ext cx="1656184" cy="30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46724"/>
            <a:ext cx="4737904" cy="119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611936" y="960115"/>
            <a:ext cx="3128415" cy="600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словный знак - перегородка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116632"/>
            <a:ext cx="77441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accent1"/>
                </a:solidFill>
                <a:latin typeface="+mj-lt"/>
              </a:rPr>
              <a:t>Оформление графической части технического плана в соответствии с  </a:t>
            </a:r>
            <a:r>
              <a:rPr lang="ru-RU" sz="1900" b="1" dirty="0" smtClean="0">
                <a:solidFill>
                  <a:schemeClr val="accent1"/>
                </a:solidFill>
                <a:latin typeface="+mj-lt"/>
              </a:rPr>
              <a:t>п</a:t>
            </a:r>
            <a:r>
              <a:rPr lang="ru-RU" sz="1900" b="1" dirty="0">
                <a:solidFill>
                  <a:schemeClr val="accent1"/>
                </a:solidFill>
                <a:latin typeface="+mj-lt"/>
              </a:rPr>
              <a:t>. 52 Требований к подготовке технического плана</a:t>
            </a:r>
            <a:endParaRPr lang="ru-RU" sz="19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73" y="1560191"/>
            <a:ext cx="3724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Не применялся специальный условный знак</a:t>
            </a:r>
            <a:endParaRPr lang="ru-RU" alt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334367" y="1075621"/>
            <a:ext cx="1277569" cy="369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+mj-lt"/>
              </a:rPr>
              <a:t>Пример оформления графической части </a:t>
            </a:r>
          </a:p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+mj-lt"/>
              </a:rPr>
              <a:t>в соответствии с пунктами 52, 58, 64, 66 Требований</a:t>
            </a:r>
            <a:endParaRPr lang="ru-RU" sz="19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4730" t="27598" r="33137" b="11527"/>
          <a:stretch/>
        </p:blipFill>
        <p:spPr bwMode="auto">
          <a:xfrm>
            <a:off x="2161280" y="864698"/>
            <a:ext cx="4572650" cy="594867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124" y="1037755"/>
            <a:ext cx="18002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i="0" dirty="0">
                <a:latin typeface="+mj-lt"/>
              </a:rPr>
              <a:t>Направление сторон света            (п. 58 Требований)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864699"/>
            <a:ext cx="2304256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i="0" dirty="0">
                <a:latin typeface="+mj-lt"/>
              </a:rPr>
              <a:t>На плане отображается План части этажа, а именно: подъезд, секция, блок в котором расположено образуемое помещение.</a:t>
            </a:r>
          </a:p>
          <a:p>
            <a:r>
              <a:rPr lang="ru-RU" i="0" dirty="0">
                <a:latin typeface="+mj-lt"/>
              </a:rPr>
              <a:t>(п. 64 Требований)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817" y="4437112"/>
            <a:ext cx="18002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i="0" dirty="0">
                <a:latin typeface="+mj-lt"/>
              </a:rPr>
              <a:t>Контур помещения  (п. 66 Требований)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0272" y="3789040"/>
            <a:ext cx="1872208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i="0" dirty="0">
                <a:latin typeface="+mj-lt"/>
              </a:rPr>
              <a:t>Применение специальных условных знаков (п. 52 Требований) в соответствии с Приложением к Требованиям</a:t>
            </a:r>
          </a:p>
        </p:txBody>
      </p:sp>
      <p:sp>
        <p:nvSpPr>
          <p:cNvPr id="4" name="Стрелка вправо 3"/>
          <p:cNvSpPr/>
          <p:nvPr/>
        </p:nvSpPr>
        <p:spPr>
          <a:xfrm rot="19584409">
            <a:off x="1962822" y="1635232"/>
            <a:ext cx="858569" cy="180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5224484" y="1044452"/>
            <a:ext cx="1408966" cy="253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997">
            <a:off x="5713386" y="4816007"/>
            <a:ext cx="1483505" cy="29197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800000">
            <a:off x="5776372" y="5378085"/>
            <a:ext cx="1243899" cy="232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87295">
            <a:off x="1894796" y="4190397"/>
            <a:ext cx="1057840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+mj-lt"/>
              </a:rPr>
              <a:t>Пример оформления </a:t>
            </a:r>
            <a:r>
              <a:rPr lang="ru-RU" sz="1900" b="1" dirty="0">
                <a:solidFill>
                  <a:schemeClr val="accent1"/>
                </a:solidFill>
                <a:latin typeface="+mj-lt"/>
              </a:rPr>
              <a:t>С</a:t>
            </a:r>
            <a:r>
              <a:rPr lang="ru-RU" sz="1900" b="1" dirty="0" smtClean="0">
                <a:solidFill>
                  <a:schemeClr val="accent1"/>
                </a:solidFill>
                <a:latin typeface="+mj-lt"/>
              </a:rPr>
              <a:t>хемы расположения здания (части здания) на земельном участке</a:t>
            </a:r>
            <a:endParaRPr lang="ru-RU" sz="19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8" t="15386" r="45514"/>
          <a:stretch/>
        </p:blipFill>
        <p:spPr bwMode="auto">
          <a:xfrm>
            <a:off x="2123728" y="761093"/>
            <a:ext cx="4824536" cy="598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092280" y="1340769"/>
            <a:ext cx="1781869" cy="126987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1441090"/>
            <a:ext cx="15841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Часть земельного участка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сведения о которой содержатся в ЕГРН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860032" y="1795316"/>
            <a:ext cx="2259260" cy="769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4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89644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rgbClr val="0070C0"/>
                </a:solidFill>
                <a:latin typeface="+mj-lt"/>
              </a:rPr>
              <a:t>Заполнение раздела «Общие сведения о кадастровых работах» </a:t>
            </a:r>
          </a:p>
          <a:p>
            <a:r>
              <a:rPr lang="ru-RU" altLang="ru-RU" sz="1900" b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ru-RU" altLang="ru-RU" sz="1900" b="1" dirty="0" smtClean="0">
                <a:solidFill>
                  <a:srgbClr val="0070C0"/>
                </a:solidFill>
                <a:latin typeface="+mj-lt"/>
              </a:rPr>
              <a:t>в </a:t>
            </a:r>
            <a:r>
              <a:rPr lang="ru-RU" altLang="ru-RU" sz="1900" b="1" dirty="0">
                <a:solidFill>
                  <a:srgbClr val="0070C0"/>
                </a:solidFill>
                <a:latin typeface="+mj-lt"/>
              </a:rPr>
              <a:t>нарушение п. 26 Требований </a:t>
            </a:r>
            <a:r>
              <a:rPr lang="ru-RU" altLang="ru-RU" sz="1900" b="1" dirty="0" smtClean="0">
                <a:solidFill>
                  <a:srgbClr val="0070C0"/>
                </a:solidFill>
                <a:latin typeface="+mj-lt"/>
              </a:rPr>
              <a:t>к подготовке технического плана                    		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</a:rPr>
              <a:t>ПРИМЕР НЕВЕРНОГО ЗАПОЛНЕНИЯ СВЕДЕНИЙ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2607"/>
            <a:ext cx="4608511" cy="479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0601"/>
            <a:ext cx="1105712" cy="11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2606"/>
            <a:ext cx="3384376" cy="478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49" y="5667227"/>
            <a:ext cx="4737904" cy="119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116632"/>
            <a:ext cx="77441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+mj-lt"/>
              </a:rPr>
              <a:t>Государственный кадастровый учет и государственная регистрация прав частей жилого дома</a:t>
            </a:r>
            <a:endParaRPr lang="ru-RU" sz="19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8" y="1037149"/>
            <a:ext cx="8640962" cy="12249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7 статьи 41 Закона о регистрации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кадастровый учет и государственная регистрация права собственности на помещение или помещения (в том числе жилые) в жилом доме (объекте индивидуального жилищного строительства) или в садовом доме 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допускаются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297506"/>
            <a:ext cx="6376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объекта – ЗДАНИЕ. Наименование–Часть жилого дома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3289705"/>
            <a:ext cx="6520028" cy="354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70113" y="3947125"/>
            <a:ext cx="2880320" cy="6440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решению суда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18" y="3941520"/>
            <a:ext cx="4752529" cy="634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1518" y="3922204"/>
            <a:ext cx="4752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соглашению о разделе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участниками долевой собственности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>
            <a:endCxn id="18" idx="0"/>
          </p:cNvCxnSpPr>
          <p:nvPr/>
        </p:nvCxnSpPr>
        <p:spPr>
          <a:xfrm>
            <a:off x="6660232" y="3691014"/>
            <a:ext cx="550041" cy="25611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339752" y="3685094"/>
            <a:ext cx="504056" cy="26203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Прямоугольник 1031"/>
          <p:cNvSpPr/>
          <p:nvPr/>
        </p:nvSpPr>
        <p:spPr>
          <a:xfrm>
            <a:off x="251520" y="4943352"/>
            <a:ext cx="4464496" cy="862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Прямоугольник 1032"/>
          <p:cNvSpPr/>
          <p:nvPr/>
        </p:nvSpPr>
        <p:spPr>
          <a:xfrm>
            <a:off x="5220072" y="4978390"/>
            <a:ext cx="3600400" cy="947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Прямоугольник 1035"/>
          <p:cNvSpPr/>
          <p:nvPr/>
        </p:nvSpPr>
        <p:spPr>
          <a:xfrm>
            <a:off x="202013" y="4863873"/>
            <a:ext cx="4369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технический план оформляется в виде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документа в отношении всех образуемых частей жилого дома</a:t>
            </a:r>
            <a:endParaRPr lang="ru-RU" dirty="0"/>
          </a:p>
        </p:txBody>
      </p:sp>
      <p:sp>
        <p:nvSpPr>
          <p:cNvPr id="1037" name="Прямоугольник 1036"/>
          <p:cNvSpPr/>
          <p:nvPr/>
        </p:nvSpPr>
        <p:spPr>
          <a:xfrm>
            <a:off x="5223564" y="5002948"/>
            <a:ext cx="3596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возможно оформить на каждую образуемую часть здания</a:t>
            </a:r>
            <a:endParaRPr lang="ru-RU" dirty="0"/>
          </a:p>
        </p:txBody>
      </p:sp>
      <p:cxnSp>
        <p:nvCxnSpPr>
          <p:cNvPr id="1040" name="Прямая со стрелкой 1039"/>
          <p:cNvCxnSpPr>
            <a:endCxn id="1033" idx="0"/>
          </p:cNvCxnSpPr>
          <p:nvPr/>
        </p:nvCxnSpPr>
        <p:spPr>
          <a:xfrm>
            <a:off x="7020272" y="4631582"/>
            <a:ext cx="0" cy="34680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/>
          <p:nvPr/>
        </p:nvCxnSpPr>
        <p:spPr>
          <a:xfrm flipH="1">
            <a:off x="2123728" y="4591139"/>
            <a:ext cx="2" cy="33499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Прямоугольник 1052"/>
          <p:cNvSpPr/>
          <p:nvPr/>
        </p:nvSpPr>
        <p:spPr>
          <a:xfrm>
            <a:off x="251518" y="2398459"/>
            <a:ext cx="8640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объекта недвижимости образуются объекты недвижимости того же </a:t>
            </a:r>
            <a:r>
              <a:rPr lang="ru-RU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вида, </a:t>
            </a:r>
            <a:r>
              <a:rPr lang="ru-RU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 исходный объект недвижимости, но с собственными характеристиками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8" name="Прямоугольник 1067"/>
          <p:cNvSpPr/>
          <p:nvPr/>
        </p:nvSpPr>
        <p:spPr>
          <a:xfrm>
            <a:off x="251518" y="2449596"/>
            <a:ext cx="8640962" cy="584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5" name="Прямая со стрелкой 1074"/>
          <p:cNvCxnSpPr/>
          <p:nvPr/>
        </p:nvCxnSpPr>
        <p:spPr>
          <a:xfrm>
            <a:off x="4427984" y="3034339"/>
            <a:ext cx="0" cy="25536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syhmanag\Desktop\презентация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1898"/>
            <a:ext cx="9144000" cy="4686102"/>
          </a:xfrm>
          <a:prstGeom prst="rect">
            <a:avLst/>
          </a:prstGeom>
          <a:noFill/>
        </p:spPr>
      </p:pic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75656" y="2520049"/>
            <a:ext cx="659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70C0"/>
                </a:solidFill>
                <a:latin typeface="+mj-lt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08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16632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rgbClr val="0070C0"/>
                </a:solidFill>
                <a:latin typeface="+mj-lt"/>
              </a:rPr>
              <a:t>Заполнение раздела «Общие сведения о кадастровых работах»</a:t>
            </a:r>
          </a:p>
          <a:p>
            <a:pPr algn="ctr"/>
            <a:r>
              <a:rPr lang="ru-RU" altLang="ru-RU" sz="1900" b="1" dirty="0" smtClean="0">
                <a:solidFill>
                  <a:srgbClr val="00B050"/>
                </a:solidFill>
                <a:latin typeface="+mj-lt"/>
              </a:rPr>
              <a:t>ПРИМЕР ВЕРНОГО ЗАПОЛНЕНИЯ СВЕДЕНИЙ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878"/>
            <a:ext cx="3681414" cy="493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67" y="1454949"/>
            <a:ext cx="5081634" cy="49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77" y="3849228"/>
            <a:ext cx="1178092" cy="10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0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5" y="1486224"/>
            <a:ext cx="8660714" cy="179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16632"/>
            <a:ext cx="8550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</a:rPr>
              <a:t>Некорректно заполнена строка год ввода/год завершения строительства раздела «Характеристики объекта недвижимости» в нарушение п. 43 Требований к подготовке технического плана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5" y="3411755"/>
            <a:ext cx="8660714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89" y="5509739"/>
            <a:ext cx="1105712" cy="11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16632"/>
            <a:ext cx="855072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ru-RU" altLang="ru-RU" sz="1900" b="1" dirty="0" smtClean="0">
                <a:solidFill>
                  <a:srgbClr val="00B050"/>
                </a:solidFill>
                <a:latin typeface="+mj-lt"/>
              </a:rPr>
              <a:t>Заполнение строки год ввода/год завершения строительства раздела  «Характеристики объекта недвижимости» в соответствии с п. 43 Требований к подготовке технического плана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75" r="579"/>
          <a:stretch/>
        </p:blipFill>
        <p:spPr bwMode="auto">
          <a:xfrm>
            <a:off x="169435" y="2756950"/>
            <a:ext cx="4062562" cy="132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75597"/>
            <a:ext cx="1332446" cy="121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484" y="1270793"/>
            <a:ext cx="417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Заполняется при отсутствии разрешения на ввод объекта в эксплуатацию (если выдача РНВ не предусматривается)</a:t>
            </a:r>
            <a:endParaRPr lang="ru-RU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0843" y="1686292"/>
            <a:ext cx="394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</a:rPr>
              <a:t>Заполняется при наличии РНВ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t="62680" r="23684" b="14480"/>
          <a:stretch/>
        </p:blipFill>
        <p:spPr bwMode="auto">
          <a:xfrm>
            <a:off x="4230448" y="2756951"/>
            <a:ext cx="4901926" cy="132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6609403" y="3493000"/>
            <a:ext cx="554885" cy="368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13967" y="5014917"/>
            <a:ext cx="5238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&lt;/</a:t>
            </a:r>
            <a:r>
              <a:rPr lang="en-US" dirty="0" err="1">
                <a:solidFill>
                  <a:srgbClr val="990000"/>
                </a:solidFill>
              </a:rPr>
              <a:t>ElementsConstruct</a:t>
            </a:r>
            <a:r>
              <a:rPr lang="en-US" dirty="0" smtClean="0">
                <a:solidFill>
                  <a:srgbClr val="0000FF"/>
                </a:solidFill>
              </a:rPr>
              <a:t>&gt;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&lt;</a:t>
            </a:r>
            <a:r>
              <a:rPr lang="en-US" dirty="0" err="1">
                <a:solidFill>
                  <a:srgbClr val="990000"/>
                </a:solidFill>
              </a:rPr>
              <a:t>ExploitationChar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990000"/>
                </a:solidFill>
              </a:rPr>
              <a:t>YearUsed</a:t>
            </a:r>
            <a:r>
              <a:rPr lang="en-US" dirty="0">
                <a:solidFill>
                  <a:srgbClr val="0000FF"/>
                </a:solidFill>
              </a:rPr>
              <a:t>="</a:t>
            </a:r>
            <a:r>
              <a:rPr lang="en-US" b="1" dirty="0">
                <a:solidFill>
                  <a:srgbClr val="000000"/>
                </a:solidFill>
              </a:rPr>
              <a:t>2019</a:t>
            </a:r>
            <a:r>
              <a:rPr lang="en-US" dirty="0" smtClean="0">
                <a:solidFill>
                  <a:srgbClr val="0000FF"/>
                </a:solidFill>
              </a:rPr>
              <a:t>"/&gt;</a:t>
            </a:r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66544" y="4326035"/>
            <a:ext cx="600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Заполнение в </a:t>
            </a:r>
            <a:r>
              <a:rPr lang="en-US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XML </a:t>
            </a:r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года ввода в эксплуатацию</a:t>
            </a:r>
            <a:r>
              <a:rPr lang="en-US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объекта</a:t>
            </a:r>
            <a:endParaRPr lang="ru-RU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0"/>
            <a:ext cx="87731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rgbClr val="FF0000"/>
                </a:solidFill>
                <a:latin typeface="+mj-lt"/>
              </a:rPr>
              <a:t>Некорректное заполнение строки «Адрес (описание местоположения) объекта недвижимости» в нарушение </a:t>
            </a:r>
            <a:r>
              <a:rPr lang="ru-RU" altLang="ru-RU" sz="1900" b="1" dirty="0" err="1" smtClean="0">
                <a:solidFill>
                  <a:srgbClr val="FF0000"/>
                </a:solidFill>
                <a:latin typeface="+mj-lt"/>
              </a:rPr>
              <a:t>пп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</a:rPr>
              <a:t>. 7 п. 43 Требований к подготовке технического плана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1340768"/>
            <a:ext cx="374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</a:rPr>
              <a:t>Адрес в техническом плане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340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</a:rPr>
              <a:t>Адрес в ФИАС</a:t>
            </a:r>
          </a:p>
        </p:txBody>
      </p:sp>
      <p:pic>
        <p:nvPicPr>
          <p:cNvPr id="21" name="Рисунок 20"/>
          <p:cNvPicPr/>
          <p:nvPr/>
        </p:nvPicPr>
        <p:blipFill rotWithShape="1">
          <a:blip r:embed="rId4"/>
          <a:srcRect l="6653" t="46085" r="65929" b="37594"/>
          <a:stretch/>
        </p:blipFill>
        <p:spPr bwMode="auto">
          <a:xfrm>
            <a:off x="107505" y="2132856"/>
            <a:ext cx="4320480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5"/>
          <a:srcRect l="17468" t="55605" r="54042" b="19560"/>
          <a:stretch/>
        </p:blipFill>
        <p:spPr bwMode="auto">
          <a:xfrm>
            <a:off x="4427984" y="2132856"/>
            <a:ext cx="4262586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48" y="1639955"/>
            <a:ext cx="1105712" cy="11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868" y="21486"/>
            <a:ext cx="8773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70C0"/>
                </a:solidFill>
                <a:latin typeface="+mj-lt"/>
              </a:rPr>
              <a:t>Заполнение строки </a:t>
            </a:r>
            <a:endParaRPr lang="ru-RU" altLang="ru-RU" sz="22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altLang="ru-RU" sz="2200" b="1" dirty="0" smtClean="0">
                <a:solidFill>
                  <a:srgbClr val="0070C0"/>
                </a:solidFill>
                <a:latin typeface="+mj-lt"/>
              </a:rPr>
              <a:t>«Адрес (описание местоположения) объекта недвижимости»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19416" t="50478" r="11625" b="16986"/>
          <a:stretch/>
        </p:blipFill>
        <p:spPr bwMode="auto">
          <a:xfrm>
            <a:off x="251520" y="2070865"/>
            <a:ext cx="8629116" cy="3148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6173" y="161950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i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z="2000" b="1" i="0" dirty="0">
                <a:solidFill>
                  <a:srgbClr val="0070C0"/>
                </a:solidFill>
              </a:rPr>
              <a:t>Адрес в ФЕДЕРАЛЬНОЙ ИНФОРМАЦИОННОЙ АДРЕСНОЙ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14213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0"/>
            <a:ext cx="87731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rgbClr val="00B050"/>
                </a:solidFill>
                <a:latin typeface="+mj-lt"/>
              </a:rPr>
              <a:t>Заполнение строки «Адрес (описание местоположения) объекта недвижимости» в соответствии с п. 43 Требований к подготовке технического плана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8706" t="33995" r="8517" b="40695"/>
          <a:stretch/>
        </p:blipFill>
        <p:spPr bwMode="auto">
          <a:xfrm>
            <a:off x="252516" y="1588730"/>
            <a:ext cx="8424936" cy="2056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4"/>
          <a:srcRect l="10180" t="36725" r="5169" b="35980"/>
          <a:stretch/>
        </p:blipFill>
        <p:spPr bwMode="auto">
          <a:xfrm>
            <a:off x="107504" y="4496839"/>
            <a:ext cx="8424936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96949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i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pPr lvl="1" algn="ctr"/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В отношении здания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81823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отношении помещения (квартиры)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87" y="859547"/>
            <a:ext cx="722165" cy="8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3160915"/>
            <a:ext cx="806489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&lt;</a:t>
            </a:r>
            <a:r>
              <a:rPr lang="ru-RU" sz="900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Other</a:t>
            </a:r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&gt;</a:t>
            </a:r>
            <a:r>
              <a:rPr lang="ru-RU" sz="9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00" b="1" dirty="0" smtClean="0">
                <a:latin typeface="Times New Roman"/>
                <a:ea typeface="Calibri"/>
                <a:cs typeface="Times New Roman"/>
              </a:rPr>
              <a:t>Российская Федерация, городской округ Королев</a:t>
            </a:r>
            <a:r>
              <a:rPr lang="ru-RU" sz="9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&lt;/</a:t>
            </a:r>
            <a:r>
              <a:rPr lang="ru-RU" sz="900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Oth</a:t>
            </a:r>
            <a:r>
              <a:rPr lang="ru-RU" sz="900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er</a:t>
            </a:r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&gt;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516" y="3356992"/>
            <a:ext cx="8891484" cy="497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900" b="1" dirty="0">
                <a:solidFill>
                  <a:srgbClr val="558ED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900" b="1" dirty="0" smtClean="0">
                <a:solidFill>
                  <a:srgbClr val="558ED5"/>
                </a:solidFill>
                <a:latin typeface="Times New Roman"/>
                <a:ea typeface="Calibri"/>
                <a:cs typeface="Times New Roman"/>
              </a:rPr>
              <a:t>       &lt;</a:t>
            </a:r>
            <a:r>
              <a:rPr lang="en-US" sz="9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Note</a:t>
            </a:r>
            <a:r>
              <a:rPr lang="ru-RU" sz="900" b="1" dirty="0">
                <a:solidFill>
                  <a:srgbClr val="558ED5"/>
                </a:solidFill>
                <a:latin typeface="Times New Roman"/>
                <a:ea typeface="Calibri"/>
                <a:cs typeface="Times New Roman"/>
              </a:rPr>
              <a:t>&gt; </a:t>
            </a:r>
            <a:r>
              <a:rPr lang="ru-RU" sz="900" b="1" dirty="0">
                <a:latin typeface="Times New Roman"/>
                <a:ea typeface="Calibri"/>
                <a:cs typeface="Times New Roman"/>
              </a:rPr>
              <a:t>Российская Федерация, Московская область, городской округ Королев, город Королев, микрорайон </a:t>
            </a:r>
            <a:r>
              <a:rPr lang="ru-RU" sz="900" b="1" dirty="0" err="1">
                <a:latin typeface="Times New Roman"/>
                <a:ea typeface="Calibri"/>
                <a:cs typeface="Times New Roman"/>
              </a:rPr>
              <a:t>Болшево</a:t>
            </a:r>
            <a:r>
              <a:rPr lang="ru-RU" sz="900" b="1" dirty="0">
                <a:latin typeface="Times New Roman"/>
                <a:ea typeface="Calibri"/>
                <a:cs typeface="Times New Roman"/>
              </a:rPr>
              <a:t>, проезд </a:t>
            </a:r>
            <a:r>
              <a:rPr lang="ru-RU" sz="900" b="1" dirty="0" err="1">
                <a:latin typeface="Times New Roman"/>
                <a:ea typeface="Calibri"/>
                <a:cs typeface="Times New Roman"/>
              </a:rPr>
              <a:t>Бурковский</a:t>
            </a:r>
            <a:r>
              <a:rPr lang="ru-RU" sz="900" b="1" dirty="0">
                <a:latin typeface="Times New Roman"/>
                <a:ea typeface="Calibri"/>
                <a:cs typeface="Times New Roman"/>
              </a:rPr>
              <a:t>, дом 48, корпус  3 </a:t>
            </a:r>
            <a:r>
              <a:rPr lang="ru-RU" sz="900" b="1" dirty="0">
                <a:solidFill>
                  <a:srgbClr val="558ED5"/>
                </a:solidFill>
                <a:latin typeface="Times New Roman"/>
                <a:ea typeface="Calibri"/>
                <a:cs typeface="Times New Roman"/>
              </a:rPr>
              <a:t>&lt;</a:t>
            </a:r>
            <a:r>
              <a:rPr lang="en-US" sz="9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Note</a:t>
            </a:r>
            <a:r>
              <a:rPr lang="ru-RU" sz="900" b="1" dirty="0" smtClean="0">
                <a:solidFill>
                  <a:srgbClr val="558ED5"/>
                </a:solidFill>
                <a:latin typeface="Times New Roman"/>
                <a:ea typeface="Calibri"/>
                <a:cs typeface="Times New Roman"/>
              </a:rPr>
              <a:t>&gt;</a:t>
            </a:r>
          </a:p>
          <a:p>
            <a:pPr>
              <a:spcAft>
                <a:spcPts val="1000"/>
              </a:spcAft>
            </a:pPr>
            <a:endParaRPr lang="ru-RU" sz="9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6165304"/>
            <a:ext cx="836704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&lt;</a:t>
            </a:r>
            <a:r>
              <a:rPr lang="ru-RU" sz="900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Other</a:t>
            </a:r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&gt;</a:t>
            </a:r>
            <a:r>
              <a:rPr lang="ru-RU" sz="9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00" b="1" dirty="0" smtClean="0">
                <a:latin typeface="Times New Roman"/>
                <a:ea typeface="Calibri"/>
                <a:cs typeface="Times New Roman"/>
              </a:rPr>
              <a:t>Российская Федерация, городской округ Королев</a:t>
            </a:r>
            <a:r>
              <a:rPr lang="ru-RU" sz="9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&lt;/</a:t>
            </a:r>
            <a:r>
              <a:rPr lang="ru-RU" sz="900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Oth</a:t>
            </a:r>
            <a:r>
              <a:rPr lang="ru-RU" sz="900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er</a:t>
            </a:r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&gt;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6411525"/>
            <a:ext cx="8928992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900" b="1" dirty="0" smtClean="0">
                <a:solidFill>
                  <a:srgbClr val="558ED5"/>
                </a:solidFill>
                <a:latin typeface="Times New Roman"/>
                <a:ea typeface="Calibri"/>
                <a:cs typeface="Times New Roman"/>
              </a:rPr>
              <a:t>  &lt;</a:t>
            </a:r>
            <a:r>
              <a:rPr lang="en-US" sz="9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Note</a:t>
            </a:r>
            <a:r>
              <a:rPr lang="ru-RU" sz="900" b="1" dirty="0">
                <a:solidFill>
                  <a:srgbClr val="558ED5"/>
                </a:solidFill>
                <a:latin typeface="Times New Roman"/>
                <a:ea typeface="Calibri"/>
                <a:cs typeface="Times New Roman"/>
              </a:rPr>
              <a:t>&gt; </a:t>
            </a:r>
            <a:r>
              <a:rPr lang="ru-RU" sz="900" b="1" dirty="0">
                <a:latin typeface="Times New Roman"/>
                <a:ea typeface="Calibri"/>
                <a:cs typeface="Times New Roman"/>
              </a:rPr>
              <a:t>Российская Федерация, Московская область, городской округ Королев, город Королев, микрорайон </a:t>
            </a:r>
            <a:r>
              <a:rPr lang="ru-RU" sz="900" b="1" dirty="0" err="1">
                <a:latin typeface="Times New Roman"/>
                <a:ea typeface="Calibri"/>
                <a:cs typeface="Times New Roman"/>
              </a:rPr>
              <a:t>Болшево</a:t>
            </a:r>
            <a:r>
              <a:rPr lang="ru-RU" sz="900" b="1" dirty="0">
                <a:latin typeface="Times New Roman"/>
                <a:ea typeface="Calibri"/>
                <a:cs typeface="Times New Roman"/>
              </a:rPr>
              <a:t>, проезд </a:t>
            </a:r>
            <a:r>
              <a:rPr lang="ru-RU" sz="900" b="1" dirty="0" err="1">
                <a:latin typeface="Times New Roman"/>
                <a:ea typeface="Calibri"/>
                <a:cs typeface="Times New Roman"/>
              </a:rPr>
              <a:t>Бурковский</a:t>
            </a:r>
            <a:r>
              <a:rPr lang="ru-RU" sz="900" b="1" dirty="0">
                <a:latin typeface="Times New Roman"/>
                <a:ea typeface="Calibri"/>
                <a:cs typeface="Times New Roman"/>
              </a:rPr>
              <a:t>, дом 48, корпус  </a:t>
            </a:r>
            <a:r>
              <a:rPr lang="ru-RU" sz="900" b="1" dirty="0" smtClean="0">
                <a:latin typeface="Times New Roman"/>
                <a:ea typeface="Calibri"/>
                <a:cs typeface="Times New Roman"/>
              </a:rPr>
              <a:t>3, кв.1 </a:t>
            </a:r>
            <a:r>
              <a:rPr lang="ru-RU" sz="900" b="1" dirty="0">
                <a:solidFill>
                  <a:srgbClr val="558ED5"/>
                </a:solidFill>
                <a:latin typeface="Times New Roman"/>
                <a:ea typeface="Calibri"/>
                <a:cs typeface="Times New Roman"/>
              </a:rPr>
              <a:t>&lt;</a:t>
            </a:r>
            <a:r>
              <a:rPr lang="en-US" sz="9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Note</a:t>
            </a:r>
            <a:r>
              <a:rPr lang="ru-RU" sz="900" b="1" dirty="0" smtClean="0">
                <a:solidFill>
                  <a:srgbClr val="558ED5"/>
                </a:solidFill>
                <a:latin typeface="Times New Roman"/>
                <a:ea typeface="Calibri"/>
                <a:cs typeface="Times New Roman"/>
              </a:rPr>
              <a:t>&gt;</a:t>
            </a:r>
            <a:endParaRPr lang="ru-RU" sz="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095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53" y="0"/>
            <a:ext cx="2438347" cy="14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tsyhmanag\Desktop\презентация\logo-2001316-yoshkar-o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40"/>
            <a:ext cx="1238250" cy="120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505" y="188640"/>
            <a:ext cx="6696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900" b="1" dirty="0" smtClean="0">
                <a:solidFill>
                  <a:srgbClr val="0070C0"/>
                </a:solidFill>
                <a:latin typeface="+mj-lt"/>
              </a:rPr>
              <a:t>Неверно определен контур объекта недвижимости в нарушение п. 34 Требований к подготовке технического плана</a:t>
            </a:r>
          </a:p>
          <a:p>
            <a:r>
              <a:rPr lang="ru-RU" altLang="ru-RU" sz="1900" b="1" dirty="0" smtClean="0">
                <a:solidFill>
                  <a:srgbClr val="FF0000"/>
                </a:solidFill>
                <a:latin typeface="+mj-lt"/>
              </a:rPr>
              <a:t>ПРИМЕР НЕВЕРНОГО ОПРЕДЕЛЕНИЯ КОНТУРА ОКС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645024"/>
            <a:ext cx="6880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2018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32017" y="368509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13021"/>
            <a:ext cx="1105712" cy="11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340769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Чертеж контура  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</a:rPr>
              <a:t>                                         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Проектная документация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8133" t="14384" r="28645" b="1827"/>
          <a:stretch/>
        </p:blipFill>
        <p:spPr bwMode="auto">
          <a:xfrm>
            <a:off x="5332016" y="1916832"/>
            <a:ext cx="3488456" cy="4248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/>
          <a:srcRect l="17747" t="17124" r="38873" b="3881"/>
          <a:stretch/>
        </p:blipFill>
        <p:spPr bwMode="auto">
          <a:xfrm>
            <a:off x="343879" y="1844824"/>
            <a:ext cx="3672408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115616" y="2445569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315045" y="20292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3676</TotalTime>
  <Words>688</Words>
  <Application>Microsoft Office PowerPoint</Application>
  <PresentationFormat>Экран (4:3)</PresentationFormat>
  <Paragraphs>85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Цыхман Анжела Гаджикеримовна</dc:creator>
  <cp:lastModifiedBy>Бамбиза Людмила Анатольевна</cp:lastModifiedBy>
  <cp:revision>274</cp:revision>
  <dcterms:created xsi:type="dcterms:W3CDTF">2019-03-26T08:50:23Z</dcterms:created>
  <dcterms:modified xsi:type="dcterms:W3CDTF">2019-07-24T12:16:23Z</dcterms:modified>
</cp:coreProperties>
</file>